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</p:sldMasterIdLst>
  <p:notesMasterIdLst>
    <p:notesMasterId r:id="rId22"/>
  </p:notesMasterIdLst>
  <p:handoutMasterIdLst>
    <p:handoutMasterId r:id="rId23"/>
  </p:handoutMasterIdLst>
  <p:sldIdLst>
    <p:sldId id="266" r:id="rId2"/>
    <p:sldId id="267" r:id="rId3"/>
    <p:sldId id="280" r:id="rId4"/>
    <p:sldId id="270" r:id="rId5"/>
    <p:sldId id="274" r:id="rId6"/>
    <p:sldId id="271" r:id="rId7"/>
    <p:sldId id="272" r:id="rId8"/>
    <p:sldId id="276" r:id="rId9"/>
    <p:sldId id="277" r:id="rId10"/>
    <p:sldId id="273" r:id="rId11"/>
    <p:sldId id="281" r:id="rId12"/>
    <p:sldId id="269" r:id="rId13"/>
    <p:sldId id="285" r:id="rId14"/>
    <p:sldId id="275" r:id="rId15"/>
    <p:sldId id="286" r:id="rId16"/>
    <p:sldId id="283" r:id="rId17"/>
    <p:sldId id="278" r:id="rId18"/>
    <p:sldId id="282" r:id="rId19"/>
    <p:sldId id="284" r:id="rId20"/>
    <p:sldId id="268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rgbClr val="FAFD00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rgbClr val="FAFD00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rgbClr val="FAFD00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rgbClr val="FAFD00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rgbClr val="FAFD00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000" b="1" kern="1200">
        <a:solidFill>
          <a:srgbClr val="FAFD00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000" b="1" kern="1200">
        <a:solidFill>
          <a:srgbClr val="FAFD00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000" b="1" kern="1200">
        <a:solidFill>
          <a:srgbClr val="FAFD00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000" b="1" kern="1200">
        <a:solidFill>
          <a:srgbClr val="FAFD00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EAEC5E"/>
    <a:srgbClr val="9234DB"/>
    <a:srgbClr val="B760F9"/>
    <a:srgbClr val="FAFD00"/>
    <a:srgbClr val="FFFFFF"/>
    <a:srgbClr val="6C18B0"/>
    <a:srgbClr val="F63F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51" autoAdjust="0"/>
    <p:restoredTop sz="94605" autoAdjust="0"/>
  </p:normalViewPr>
  <p:slideViewPr>
    <p:cSldViewPr snapToGrid="0">
      <p:cViewPr>
        <p:scale>
          <a:sx n="98" d="100"/>
          <a:sy n="98" d="100"/>
        </p:scale>
        <p:origin x="-1032" y="-72"/>
      </p:cViewPr>
      <p:guideLst>
        <p:guide orient="horz" pos="4177"/>
        <p:guide orient="horz" pos="1873"/>
        <p:guide pos="54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092281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7388"/>
            <a:ext cx="4572000" cy="342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0098219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142038" y="6488113"/>
            <a:ext cx="2540000" cy="211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88900" tIns="44450" rIns="88900" bIns="44450">
            <a:spAutoFit/>
          </a:bodyPr>
          <a:lstStyle/>
          <a:p>
            <a:pPr algn="r" defTabSz="887413" eaLnBrk="0" hangingPunct="0">
              <a:spcBef>
                <a:spcPct val="50000"/>
              </a:spcBef>
              <a:defRPr/>
            </a:pPr>
            <a:fld id="{D33AA471-D646-45C6-B3E7-E252F9202DB6}" type="slidenum">
              <a:rPr lang="en-US" sz="800" b="0">
                <a:solidFill>
                  <a:schemeClr val="bg2"/>
                </a:solidFill>
                <a:ea typeface="ＭＳ Ｐゴシック" pitchFamily="-112" charset="-128"/>
              </a:rPr>
              <a:pPr algn="r" defTabSz="887413" eaLnBrk="0" hangingPunct="0">
                <a:spcBef>
                  <a:spcPct val="50000"/>
                </a:spcBef>
                <a:defRPr/>
              </a:pPr>
              <a:t>‹#›</a:t>
            </a:fld>
            <a:endParaRPr lang="en-US" sz="800" b="0" dirty="0">
              <a:solidFill>
                <a:schemeClr val="bg2"/>
              </a:solidFill>
              <a:ea typeface="ＭＳ Ｐゴシック" pitchFamily="-112" charset="-128"/>
            </a:endParaRPr>
          </a:p>
        </p:txBody>
      </p:sp>
      <p:grpSp>
        <p:nvGrpSpPr>
          <p:cNvPr id="8" name="Group 5"/>
          <p:cNvGrpSpPr>
            <a:grpSpLocks/>
          </p:cNvGrpSpPr>
          <p:nvPr userDrawn="1"/>
        </p:nvGrpSpPr>
        <p:grpSpPr bwMode="auto">
          <a:xfrm>
            <a:off x="474663" y="5321300"/>
            <a:ext cx="3671887" cy="596900"/>
            <a:chOff x="299" y="3352"/>
            <a:chExt cx="2313" cy="376"/>
          </a:xfrm>
          <a:solidFill>
            <a:schemeClr val="bg1"/>
          </a:solidFill>
        </p:grpSpPr>
        <p:sp>
          <p:nvSpPr>
            <p:cNvPr id="9" name="Freeform 6"/>
            <p:cNvSpPr>
              <a:spLocks/>
            </p:cNvSpPr>
            <p:nvPr/>
          </p:nvSpPr>
          <p:spPr bwMode="black">
            <a:xfrm>
              <a:off x="1668" y="3352"/>
              <a:ext cx="944" cy="376"/>
            </a:xfrm>
            <a:custGeom>
              <a:avLst/>
              <a:gdLst/>
              <a:ahLst/>
              <a:cxnLst>
                <a:cxn ang="0">
                  <a:pos x="943" y="147"/>
                </a:cxn>
                <a:cxn ang="0">
                  <a:pos x="775" y="147"/>
                </a:cxn>
                <a:cxn ang="0">
                  <a:pos x="816" y="0"/>
                </a:cxn>
                <a:cxn ang="0">
                  <a:pos x="672" y="147"/>
                </a:cxn>
                <a:cxn ang="0">
                  <a:pos x="3" y="147"/>
                </a:cxn>
                <a:cxn ang="0">
                  <a:pos x="0" y="148"/>
                </a:cxn>
                <a:cxn ang="0">
                  <a:pos x="3" y="149"/>
                </a:cxn>
                <a:cxn ang="0">
                  <a:pos x="106" y="151"/>
                </a:cxn>
                <a:cxn ang="0">
                  <a:pos x="332" y="153"/>
                </a:cxn>
                <a:cxn ang="0">
                  <a:pos x="660" y="159"/>
                </a:cxn>
                <a:cxn ang="0">
                  <a:pos x="600" y="221"/>
                </a:cxn>
                <a:cxn ang="0">
                  <a:pos x="578" y="245"/>
                </a:cxn>
                <a:cxn ang="0">
                  <a:pos x="580" y="245"/>
                </a:cxn>
                <a:cxn ang="0">
                  <a:pos x="606" y="221"/>
                </a:cxn>
                <a:cxn ang="0">
                  <a:pos x="673" y="160"/>
                </a:cxn>
                <a:cxn ang="0">
                  <a:pos x="756" y="160"/>
                </a:cxn>
                <a:cxn ang="0">
                  <a:pos x="748" y="195"/>
                </a:cxn>
                <a:cxn ang="0">
                  <a:pos x="740" y="230"/>
                </a:cxn>
                <a:cxn ang="0">
                  <a:pos x="567" y="318"/>
                </a:cxn>
                <a:cxn ang="0">
                  <a:pos x="471" y="368"/>
                </a:cxn>
                <a:cxn ang="0">
                  <a:pos x="472" y="369"/>
                </a:cxn>
                <a:cxn ang="0">
                  <a:pos x="563" y="326"/>
                </a:cxn>
                <a:cxn ang="0">
                  <a:pos x="738" y="241"/>
                </a:cxn>
                <a:cxn ang="0">
                  <a:pos x="716" y="336"/>
                </a:cxn>
                <a:cxn ang="0">
                  <a:pos x="708" y="373"/>
                </a:cxn>
                <a:cxn ang="0">
                  <a:pos x="708" y="375"/>
                </a:cxn>
                <a:cxn ang="0">
                  <a:pos x="710" y="374"/>
                </a:cxn>
                <a:cxn ang="0">
                  <a:pos x="721" y="335"/>
                </a:cxn>
                <a:cxn ang="0">
                  <a:pos x="748" y="236"/>
                </a:cxn>
                <a:cxn ang="0">
                  <a:pos x="820" y="203"/>
                </a:cxn>
                <a:cxn ang="0">
                  <a:pos x="883" y="173"/>
                </a:cxn>
                <a:cxn ang="0">
                  <a:pos x="943" y="147"/>
                </a:cxn>
                <a:cxn ang="0">
                  <a:pos x="688" y="147"/>
                </a:cxn>
                <a:cxn ang="0">
                  <a:pos x="752" y="87"/>
                </a:cxn>
                <a:cxn ang="0">
                  <a:pos x="779" y="61"/>
                </a:cxn>
                <a:cxn ang="0">
                  <a:pos x="759" y="147"/>
                </a:cxn>
                <a:cxn ang="0">
                  <a:pos x="688" y="147"/>
                </a:cxn>
                <a:cxn ang="0">
                  <a:pos x="943" y="147"/>
                </a:cxn>
                <a:cxn ang="0">
                  <a:pos x="770" y="161"/>
                </a:cxn>
                <a:cxn ang="0">
                  <a:pos x="871" y="163"/>
                </a:cxn>
                <a:cxn ang="0">
                  <a:pos x="837" y="181"/>
                </a:cxn>
                <a:cxn ang="0">
                  <a:pos x="752" y="224"/>
                </a:cxn>
                <a:cxn ang="0">
                  <a:pos x="770" y="161"/>
                </a:cxn>
                <a:cxn ang="0">
                  <a:pos x="943" y="147"/>
                </a:cxn>
              </a:cxnLst>
              <a:rect l="0" t="0" r="r" b="b"/>
              <a:pathLst>
                <a:path w="944" h="376">
                  <a:moveTo>
                    <a:pt x="943" y="147"/>
                  </a:moveTo>
                  <a:lnTo>
                    <a:pt x="775" y="147"/>
                  </a:lnTo>
                  <a:lnTo>
                    <a:pt x="816" y="0"/>
                  </a:lnTo>
                  <a:lnTo>
                    <a:pt x="672" y="147"/>
                  </a:lnTo>
                  <a:lnTo>
                    <a:pt x="3" y="147"/>
                  </a:lnTo>
                  <a:lnTo>
                    <a:pt x="0" y="148"/>
                  </a:lnTo>
                  <a:lnTo>
                    <a:pt x="3" y="149"/>
                  </a:lnTo>
                  <a:lnTo>
                    <a:pt x="106" y="151"/>
                  </a:lnTo>
                  <a:lnTo>
                    <a:pt x="332" y="153"/>
                  </a:lnTo>
                  <a:lnTo>
                    <a:pt x="660" y="159"/>
                  </a:lnTo>
                  <a:lnTo>
                    <a:pt x="600" y="221"/>
                  </a:lnTo>
                  <a:lnTo>
                    <a:pt x="578" y="245"/>
                  </a:lnTo>
                  <a:lnTo>
                    <a:pt x="580" y="245"/>
                  </a:lnTo>
                  <a:lnTo>
                    <a:pt x="606" y="221"/>
                  </a:lnTo>
                  <a:lnTo>
                    <a:pt x="673" y="160"/>
                  </a:lnTo>
                  <a:lnTo>
                    <a:pt x="756" y="160"/>
                  </a:lnTo>
                  <a:lnTo>
                    <a:pt x="748" y="195"/>
                  </a:lnTo>
                  <a:lnTo>
                    <a:pt x="740" y="230"/>
                  </a:lnTo>
                  <a:lnTo>
                    <a:pt x="567" y="318"/>
                  </a:lnTo>
                  <a:lnTo>
                    <a:pt x="471" y="368"/>
                  </a:lnTo>
                  <a:lnTo>
                    <a:pt x="472" y="369"/>
                  </a:lnTo>
                  <a:lnTo>
                    <a:pt x="563" y="326"/>
                  </a:lnTo>
                  <a:lnTo>
                    <a:pt x="738" y="241"/>
                  </a:lnTo>
                  <a:lnTo>
                    <a:pt x="716" y="336"/>
                  </a:lnTo>
                  <a:lnTo>
                    <a:pt x="708" y="373"/>
                  </a:lnTo>
                  <a:lnTo>
                    <a:pt x="708" y="375"/>
                  </a:lnTo>
                  <a:lnTo>
                    <a:pt x="710" y="374"/>
                  </a:lnTo>
                  <a:lnTo>
                    <a:pt x="721" y="335"/>
                  </a:lnTo>
                  <a:lnTo>
                    <a:pt x="748" y="236"/>
                  </a:lnTo>
                  <a:lnTo>
                    <a:pt x="820" y="203"/>
                  </a:lnTo>
                  <a:lnTo>
                    <a:pt x="883" y="173"/>
                  </a:lnTo>
                  <a:lnTo>
                    <a:pt x="943" y="147"/>
                  </a:lnTo>
                  <a:lnTo>
                    <a:pt x="688" y="147"/>
                  </a:lnTo>
                  <a:lnTo>
                    <a:pt x="752" y="87"/>
                  </a:lnTo>
                  <a:lnTo>
                    <a:pt x="779" y="61"/>
                  </a:lnTo>
                  <a:lnTo>
                    <a:pt x="759" y="147"/>
                  </a:lnTo>
                  <a:lnTo>
                    <a:pt x="688" y="147"/>
                  </a:lnTo>
                  <a:lnTo>
                    <a:pt x="943" y="147"/>
                  </a:lnTo>
                  <a:lnTo>
                    <a:pt x="770" y="161"/>
                  </a:lnTo>
                  <a:lnTo>
                    <a:pt x="871" y="163"/>
                  </a:lnTo>
                  <a:lnTo>
                    <a:pt x="837" y="181"/>
                  </a:lnTo>
                  <a:lnTo>
                    <a:pt x="752" y="224"/>
                  </a:lnTo>
                  <a:lnTo>
                    <a:pt x="770" y="161"/>
                  </a:lnTo>
                  <a:lnTo>
                    <a:pt x="943" y="147"/>
                  </a:lnTo>
                </a:path>
              </a:pathLst>
            </a:custGeom>
            <a:grp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12" charset="-128"/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black">
            <a:xfrm>
              <a:off x="299" y="3549"/>
              <a:ext cx="56" cy="6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40" y="0"/>
                </a:cxn>
                <a:cxn ang="0">
                  <a:pos x="30" y="49"/>
                </a:cxn>
                <a:cxn ang="0">
                  <a:pos x="55" y="49"/>
                </a:cxn>
                <a:cxn ang="0">
                  <a:pos x="50" y="67"/>
                </a:cxn>
                <a:cxn ang="0">
                  <a:pos x="0" y="67"/>
                </a:cxn>
                <a:cxn ang="0">
                  <a:pos x="14" y="0"/>
                </a:cxn>
              </a:cxnLst>
              <a:rect l="0" t="0" r="r" b="b"/>
              <a:pathLst>
                <a:path w="56" h="68">
                  <a:moveTo>
                    <a:pt x="14" y="0"/>
                  </a:moveTo>
                  <a:lnTo>
                    <a:pt x="40" y="0"/>
                  </a:lnTo>
                  <a:lnTo>
                    <a:pt x="30" y="49"/>
                  </a:lnTo>
                  <a:lnTo>
                    <a:pt x="55" y="49"/>
                  </a:lnTo>
                  <a:lnTo>
                    <a:pt x="50" y="67"/>
                  </a:lnTo>
                  <a:lnTo>
                    <a:pt x="0" y="67"/>
                  </a:lnTo>
                  <a:lnTo>
                    <a:pt x="14" y="0"/>
                  </a:lnTo>
                </a:path>
              </a:pathLst>
            </a:custGeom>
            <a:grp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12" charset="-128"/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black">
            <a:xfrm>
              <a:off x="415" y="3547"/>
              <a:ext cx="74" cy="72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59" y="3"/>
                </a:cxn>
                <a:cxn ang="0">
                  <a:pos x="69" y="10"/>
                </a:cxn>
                <a:cxn ang="0">
                  <a:pos x="73" y="21"/>
                </a:cxn>
                <a:cxn ang="0">
                  <a:pos x="72" y="36"/>
                </a:cxn>
                <a:cxn ang="0">
                  <a:pos x="66" y="50"/>
                </a:cxn>
                <a:cxn ang="0">
                  <a:pos x="57" y="61"/>
                </a:cxn>
                <a:cxn ang="0">
                  <a:pos x="44" y="68"/>
                </a:cxn>
                <a:cxn ang="0">
                  <a:pos x="29" y="71"/>
                </a:cxn>
                <a:cxn ang="0">
                  <a:pos x="13" y="68"/>
                </a:cxn>
                <a:cxn ang="0">
                  <a:pos x="4" y="61"/>
                </a:cxn>
                <a:cxn ang="0">
                  <a:pos x="0" y="50"/>
                </a:cxn>
                <a:cxn ang="0">
                  <a:pos x="1" y="36"/>
                </a:cxn>
                <a:cxn ang="0">
                  <a:pos x="6" y="21"/>
                </a:cxn>
                <a:cxn ang="0">
                  <a:pos x="15" y="10"/>
                </a:cxn>
                <a:cxn ang="0">
                  <a:pos x="29" y="3"/>
                </a:cxn>
                <a:cxn ang="0">
                  <a:pos x="44" y="0"/>
                </a:cxn>
                <a:cxn ang="0">
                  <a:pos x="32" y="53"/>
                </a:cxn>
                <a:cxn ang="0">
                  <a:pos x="39" y="50"/>
                </a:cxn>
                <a:cxn ang="0">
                  <a:pos x="44" y="36"/>
                </a:cxn>
                <a:cxn ang="0">
                  <a:pos x="45" y="21"/>
                </a:cxn>
                <a:cxn ang="0">
                  <a:pos x="40" y="19"/>
                </a:cxn>
                <a:cxn ang="0">
                  <a:pos x="34" y="21"/>
                </a:cxn>
                <a:cxn ang="0">
                  <a:pos x="29" y="36"/>
                </a:cxn>
                <a:cxn ang="0">
                  <a:pos x="28" y="50"/>
                </a:cxn>
                <a:cxn ang="0">
                  <a:pos x="32" y="53"/>
                </a:cxn>
                <a:cxn ang="0">
                  <a:pos x="44" y="0"/>
                </a:cxn>
              </a:cxnLst>
              <a:rect l="0" t="0" r="r" b="b"/>
              <a:pathLst>
                <a:path w="74" h="72">
                  <a:moveTo>
                    <a:pt x="44" y="0"/>
                  </a:moveTo>
                  <a:lnTo>
                    <a:pt x="59" y="3"/>
                  </a:lnTo>
                  <a:lnTo>
                    <a:pt x="69" y="10"/>
                  </a:lnTo>
                  <a:lnTo>
                    <a:pt x="73" y="21"/>
                  </a:lnTo>
                  <a:lnTo>
                    <a:pt x="72" y="36"/>
                  </a:lnTo>
                  <a:lnTo>
                    <a:pt x="66" y="50"/>
                  </a:lnTo>
                  <a:lnTo>
                    <a:pt x="57" y="61"/>
                  </a:lnTo>
                  <a:lnTo>
                    <a:pt x="44" y="68"/>
                  </a:lnTo>
                  <a:lnTo>
                    <a:pt x="29" y="71"/>
                  </a:lnTo>
                  <a:lnTo>
                    <a:pt x="13" y="68"/>
                  </a:lnTo>
                  <a:lnTo>
                    <a:pt x="4" y="61"/>
                  </a:lnTo>
                  <a:lnTo>
                    <a:pt x="0" y="50"/>
                  </a:lnTo>
                  <a:lnTo>
                    <a:pt x="1" y="36"/>
                  </a:lnTo>
                  <a:lnTo>
                    <a:pt x="6" y="21"/>
                  </a:lnTo>
                  <a:lnTo>
                    <a:pt x="15" y="10"/>
                  </a:lnTo>
                  <a:lnTo>
                    <a:pt x="29" y="3"/>
                  </a:lnTo>
                  <a:lnTo>
                    <a:pt x="44" y="0"/>
                  </a:lnTo>
                  <a:lnTo>
                    <a:pt x="32" y="53"/>
                  </a:lnTo>
                  <a:lnTo>
                    <a:pt x="39" y="50"/>
                  </a:lnTo>
                  <a:lnTo>
                    <a:pt x="44" y="36"/>
                  </a:lnTo>
                  <a:lnTo>
                    <a:pt x="45" y="21"/>
                  </a:lnTo>
                  <a:lnTo>
                    <a:pt x="40" y="19"/>
                  </a:lnTo>
                  <a:lnTo>
                    <a:pt x="34" y="21"/>
                  </a:lnTo>
                  <a:lnTo>
                    <a:pt x="29" y="36"/>
                  </a:lnTo>
                  <a:lnTo>
                    <a:pt x="28" y="50"/>
                  </a:lnTo>
                  <a:lnTo>
                    <a:pt x="32" y="53"/>
                  </a:lnTo>
                  <a:lnTo>
                    <a:pt x="44" y="0"/>
                  </a:lnTo>
                </a:path>
              </a:pathLst>
            </a:custGeom>
            <a:grp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12" charset="-128"/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black">
            <a:xfrm>
              <a:off x="546" y="3547"/>
              <a:ext cx="72" cy="72"/>
            </a:xfrm>
            <a:custGeom>
              <a:avLst/>
              <a:gdLst/>
              <a:ahLst/>
              <a:cxnLst>
                <a:cxn ang="0">
                  <a:pos x="68" y="44"/>
                </a:cxn>
                <a:cxn ang="0">
                  <a:pos x="62" y="56"/>
                </a:cxn>
                <a:cxn ang="0">
                  <a:pos x="52" y="64"/>
                </a:cxn>
                <a:cxn ang="0">
                  <a:pos x="41" y="69"/>
                </a:cxn>
                <a:cxn ang="0">
                  <a:pos x="29" y="71"/>
                </a:cxn>
                <a:cxn ang="0">
                  <a:pos x="14" y="68"/>
                </a:cxn>
                <a:cxn ang="0">
                  <a:pos x="4" y="61"/>
                </a:cxn>
                <a:cxn ang="0">
                  <a:pos x="0" y="50"/>
                </a:cxn>
                <a:cxn ang="0">
                  <a:pos x="1" y="36"/>
                </a:cxn>
                <a:cxn ang="0">
                  <a:pos x="6" y="21"/>
                </a:cxn>
                <a:cxn ang="0">
                  <a:pos x="15" y="10"/>
                </a:cxn>
                <a:cxn ang="0">
                  <a:pos x="28" y="3"/>
                </a:cxn>
                <a:cxn ang="0">
                  <a:pos x="44" y="0"/>
                </a:cxn>
                <a:cxn ang="0">
                  <a:pos x="56" y="1"/>
                </a:cxn>
                <a:cxn ang="0">
                  <a:pos x="66" y="6"/>
                </a:cxn>
                <a:cxn ang="0">
                  <a:pos x="71" y="14"/>
                </a:cxn>
                <a:cxn ang="0">
                  <a:pos x="71" y="26"/>
                </a:cxn>
                <a:cxn ang="0">
                  <a:pos x="46" y="26"/>
                </a:cxn>
                <a:cxn ang="0">
                  <a:pos x="41" y="19"/>
                </a:cxn>
                <a:cxn ang="0">
                  <a:pos x="34" y="23"/>
                </a:cxn>
                <a:cxn ang="0">
                  <a:pos x="29" y="36"/>
                </a:cxn>
                <a:cxn ang="0">
                  <a:pos x="27" y="48"/>
                </a:cxn>
                <a:cxn ang="0">
                  <a:pos x="33" y="53"/>
                </a:cxn>
                <a:cxn ang="0">
                  <a:pos x="41" y="44"/>
                </a:cxn>
                <a:cxn ang="0">
                  <a:pos x="68" y="44"/>
                </a:cxn>
              </a:cxnLst>
              <a:rect l="0" t="0" r="r" b="b"/>
              <a:pathLst>
                <a:path w="72" h="72">
                  <a:moveTo>
                    <a:pt x="68" y="44"/>
                  </a:moveTo>
                  <a:lnTo>
                    <a:pt x="62" y="56"/>
                  </a:lnTo>
                  <a:lnTo>
                    <a:pt x="52" y="64"/>
                  </a:lnTo>
                  <a:lnTo>
                    <a:pt x="41" y="69"/>
                  </a:lnTo>
                  <a:lnTo>
                    <a:pt x="29" y="71"/>
                  </a:lnTo>
                  <a:lnTo>
                    <a:pt x="14" y="68"/>
                  </a:lnTo>
                  <a:lnTo>
                    <a:pt x="4" y="61"/>
                  </a:lnTo>
                  <a:lnTo>
                    <a:pt x="0" y="50"/>
                  </a:lnTo>
                  <a:lnTo>
                    <a:pt x="1" y="36"/>
                  </a:lnTo>
                  <a:lnTo>
                    <a:pt x="6" y="21"/>
                  </a:lnTo>
                  <a:lnTo>
                    <a:pt x="15" y="10"/>
                  </a:lnTo>
                  <a:lnTo>
                    <a:pt x="28" y="3"/>
                  </a:lnTo>
                  <a:lnTo>
                    <a:pt x="44" y="0"/>
                  </a:lnTo>
                  <a:lnTo>
                    <a:pt x="56" y="1"/>
                  </a:lnTo>
                  <a:lnTo>
                    <a:pt x="66" y="6"/>
                  </a:lnTo>
                  <a:lnTo>
                    <a:pt x="71" y="14"/>
                  </a:lnTo>
                  <a:lnTo>
                    <a:pt x="71" y="26"/>
                  </a:lnTo>
                  <a:lnTo>
                    <a:pt x="46" y="26"/>
                  </a:lnTo>
                  <a:lnTo>
                    <a:pt x="41" y="19"/>
                  </a:lnTo>
                  <a:lnTo>
                    <a:pt x="34" y="23"/>
                  </a:lnTo>
                  <a:lnTo>
                    <a:pt x="29" y="36"/>
                  </a:lnTo>
                  <a:lnTo>
                    <a:pt x="27" y="48"/>
                  </a:lnTo>
                  <a:lnTo>
                    <a:pt x="33" y="53"/>
                  </a:lnTo>
                  <a:lnTo>
                    <a:pt x="41" y="44"/>
                  </a:lnTo>
                  <a:lnTo>
                    <a:pt x="68" y="44"/>
                  </a:lnTo>
                </a:path>
              </a:pathLst>
            </a:custGeom>
            <a:grp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12" charset="-128"/>
              </a:endParaRPr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black">
            <a:xfrm>
              <a:off x="680" y="3549"/>
              <a:ext cx="87" cy="6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42" y="0"/>
                </a:cxn>
                <a:cxn ang="0">
                  <a:pos x="35" y="28"/>
                </a:cxn>
                <a:cxn ang="0">
                  <a:pos x="56" y="0"/>
                </a:cxn>
                <a:cxn ang="0">
                  <a:pos x="86" y="0"/>
                </a:cxn>
                <a:cxn ang="0">
                  <a:pos x="60" y="32"/>
                </a:cxn>
                <a:cxn ang="0">
                  <a:pos x="73" y="67"/>
                </a:cxn>
                <a:cxn ang="0">
                  <a:pos x="44" y="67"/>
                </a:cxn>
                <a:cxn ang="0">
                  <a:pos x="34" y="37"/>
                </a:cxn>
                <a:cxn ang="0">
                  <a:pos x="27" y="67"/>
                </a:cxn>
                <a:cxn ang="0">
                  <a:pos x="0" y="67"/>
                </a:cxn>
                <a:cxn ang="0">
                  <a:pos x="15" y="0"/>
                </a:cxn>
              </a:cxnLst>
              <a:rect l="0" t="0" r="r" b="b"/>
              <a:pathLst>
                <a:path w="87" h="68">
                  <a:moveTo>
                    <a:pt x="15" y="0"/>
                  </a:moveTo>
                  <a:lnTo>
                    <a:pt x="42" y="0"/>
                  </a:lnTo>
                  <a:lnTo>
                    <a:pt x="35" y="28"/>
                  </a:lnTo>
                  <a:lnTo>
                    <a:pt x="56" y="0"/>
                  </a:lnTo>
                  <a:lnTo>
                    <a:pt x="86" y="0"/>
                  </a:lnTo>
                  <a:lnTo>
                    <a:pt x="60" y="32"/>
                  </a:lnTo>
                  <a:lnTo>
                    <a:pt x="73" y="67"/>
                  </a:lnTo>
                  <a:lnTo>
                    <a:pt x="44" y="67"/>
                  </a:lnTo>
                  <a:lnTo>
                    <a:pt x="34" y="37"/>
                  </a:lnTo>
                  <a:lnTo>
                    <a:pt x="27" y="67"/>
                  </a:lnTo>
                  <a:lnTo>
                    <a:pt x="0" y="67"/>
                  </a:lnTo>
                  <a:lnTo>
                    <a:pt x="15" y="0"/>
                  </a:lnTo>
                </a:path>
              </a:pathLst>
            </a:custGeom>
            <a:grp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12" charset="-128"/>
              </a:endParaRPr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black">
            <a:xfrm>
              <a:off x="818" y="3549"/>
              <a:ext cx="82" cy="68"/>
            </a:xfrm>
            <a:custGeom>
              <a:avLst/>
              <a:gdLst/>
              <a:ahLst/>
              <a:cxnLst>
                <a:cxn ang="0">
                  <a:pos x="44" y="42"/>
                </a:cxn>
                <a:cxn ang="0">
                  <a:pos x="33" y="42"/>
                </a:cxn>
                <a:cxn ang="0">
                  <a:pos x="27" y="67"/>
                </a:cxn>
                <a:cxn ang="0">
                  <a:pos x="0" y="67"/>
                </a:cxn>
                <a:cxn ang="0">
                  <a:pos x="15" y="0"/>
                </a:cxn>
                <a:cxn ang="0">
                  <a:pos x="42" y="0"/>
                </a:cxn>
                <a:cxn ang="0">
                  <a:pos x="36" y="23"/>
                </a:cxn>
                <a:cxn ang="0">
                  <a:pos x="49" y="23"/>
                </a:cxn>
                <a:cxn ang="0">
                  <a:pos x="54" y="0"/>
                </a:cxn>
                <a:cxn ang="0">
                  <a:pos x="81" y="0"/>
                </a:cxn>
                <a:cxn ang="0">
                  <a:pos x="68" y="67"/>
                </a:cxn>
                <a:cxn ang="0">
                  <a:pos x="40" y="67"/>
                </a:cxn>
                <a:cxn ang="0">
                  <a:pos x="44" y="42"/>
                </a:cxn>
              </a:cxnLst>
              <a:rect l="0" t="0" r="r" b="b"/>
              <a:pathLst>
                <a:path w="82" h="68">
                  <a:moveTo>
                    <a:pt x="44" y="42"/>
                  </a:moveTo>
                  <a:lnTo>
                    <a:pt x="33" y="42"/>
                  </a:lnTo>
                  <a:lnTo>
                    <a:pt x="27" y="67"/>
                  </a:lnTo>
                  <a:lnTo>
                    <a:pt x="0" y="67"/>
                  </a:lnTo>
                  <a:lnTo>
                    <a:pt x="15" y="0"/>
                  </a:lnTo>
                  <a:lnTo>
                    <a:pt x="42" y="0"/>
                  </a:lnTo>
                  <a:lnTo>
                    <a:pt x="36" y="23"/>
                  </a:lnTo>
                  <a:lnTo>
                    <a:pt x="49" y="23"/>
                  </a:lnTo>
                  <a:lnTo>
                    <a:pt x="54" y="0"/>
                  </a:lnTo>
                  <a:lnTo>
                    <a:pt x="81" y="0"/>
                  </a:lnTo>
                  <a:lnTo>
                    <a:pt x="68" y="67"/>
                  </a:lnTo>
                  <a:lnTo>
                    <a:pt x="40" y="67"/>
                  </a:lnTo>
                  <a:lnTo>
                    <a:pt x="44" y="42"/>
                  </a:lnTo>
                </a:path>
              </a:pathLst>
            </a:custGeom>
            <a:grp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12" charset="-128"/>
              </a:endParaRPr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black">
            <a:xfrm>
              <a:off x="957" y="3549"/>
              <a:ext cx="68" cy="6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67" y="0"/>
                </a:cxn>
                <a:cxn ang="0">
                  <a:pos x="64" y="18"/>
                </a:cxn>
                <a:cxn ang="0">
                  <a:pos x="37" y="18"/>
                </a:cxn>
                <a:cxn ang="0">
                  <a:pos x="35" y="24"/>
                </a:cxn>
                <a:cxn ang="0">
                  <a:pos x="59" y="24"/>
                </a:cxn>
                <a:cxn ang="0">
                  <a:pos x="56" y="42"/>
                </a:cxn>
                <a:cxn ang="0">
                  <a:pos x="31" y="42"/>
                </a:cxn>
                <a:cxn ang="0">
                  <a:pos x="29" y="49"/>
                </a:cxn>
                <a:cxn ang="0">
                  <a:pos x="57" y="49"/>
                </a:cxn>
                <a:cxn ang="0">
                  <a:pos x="54" y="67"/>
                </a:cxn>
                <a:cxn ang="0">
                  <a:pos x="0" y="67"/>
                </a:cxn>
                <a:cxn ang="0">
                  <a:pos x="14" y="0"/>
                </a:cxn>
              </a:cxnLst>
              <a:rect l="0" t="0" r="r" b="b"/>
              <a:pathLst>
                <a:path w="68" h="68">
                  <a:moveTo>
                    <a:pt x="14" y="0"/>
                  </a:moveTo>
                  <a:lnTo>
                    <a:pt x="67" y="0"/>
                  </a:lnTo>
                  <a:lnTo>
                    <a:pt x="64" y="18"/>
                  </a:lnTo>
                  <a:lnTo>
                    <a:pt x="37" y="18"/>
                  </a:lnTo>
                  <a:lnTo>
                    <a:pt x="35" y="24"/>
                  </a:lnTo>
                  <a:lnTo>
                    <a:pt x="59" y="24"/>
                  </a:lnTo>
                  <a:lnTo>
                    <a:pt x="56" y="42"/>
                  </a:lnTo>
                  <a:lnTo>
                    <a:pt x="31" y="42"/>
                  </a:lnTo>
                  <a:lnTo>
                    <a:pt x="29" y="49"/>
                  </a:lnTo>
                  <a:lnTo>
                    <a:pt x="57" y="49"/>
                  </a:lnTo>
                  <a:lnTo>
                    <a:pt x="54" y="67"/>
                  </a:lnTo>
                  <a:lnTo>
                    <a:pt x="0" y="67"/>
                  </a:lnTo>
                  <a:lnTo>
                    <a:pt x="14" y="0"/>
                  </a:lnTo>
                </a:path>
              </a:pathLst>
            </a:custGeom>
            <a:grp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12" charset="-128"/>
              </a:endParaRPr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black">
            <a:xfrm>
              <a:off x="1085" y="3549"/>
              <a:ext cx="66" cy="6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65" y="0"/>
                </a:cxn>
                <a:cxn ang="0">
                  <a:pos x="62" y="18"/>
                </a:cxn>
                <a:cxn ang="0">
                  <a:pos x="35" y="18"/>
                </a:cxn>
                <a:cxn ang="0">
                  <a:pos x="35" y="24"/>
                </a:cxn>
                <a:cxn ang="0">
                  <a:pos x="58" y="24"/>
                </a:cxn>
                <a:cxn ang="0">
                  <a:pos x="54" y="42"/>
                </a:cxn>
                <a:cxn ang="0">
                  <a:pos x="30" y="42"/>
                </a:cxn>
                <a:cxn ang="0">
                  <a:pos x="28" y="49"/>
                </a:cxn>
                <a:cxn ang="0">
                  <a:pos x="56" y="49"/>
                </a:cxn>
                <a:cxn ang="0">
                  <a:pos x="52" y="67"/>
                </a:cxn>
                <a:cxn ang="0">
                  <a:pos x="0" y="67"/>
                </a:cxn>
                <a:cxn ang="0">
                  <a:pos x="14" y="0"/>
                </a:cxn>
              </a:cxnLst>
              <a:rect l="0" t="0" r="r" b="b"/>
              <a:pathLst>
                <a:path w="66" h="68">
                  <a:moveTo>
                    <a:pt x="14" y="0"/>
                  </a:moveTo>
                  <a:lnTo>
                    <a:pt x="65" y="0"/>
                  </a:lnTo>
                  <a:lnTo>
                    <a:pt x="62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58" y="24"/>
                  </a:lnTo>
                  <a:lnTo>
                    <a:pt x="54" y="42"/>
                  </a:lnTo>
                  <a:lnTo>
                    <a:pt x="30" y="42"/>
                  </a:lnTo>
                  <a:lnTo>
                    <a:pt x="28" y="49"/>
                  </a:lnTo>
                  <a:lnTo>
                    <a:pt x="56" y="49"/>
                  </a:lnTo>
                  <a:lnTo>
                    <a:pt x="52" y="67"/>
                  </a:lnTo>
                  <a:lnTo>
                    <a:pt x="0" y="67"/>
                  </a:lnTo>
                  <a:lnTo>
                    <a:pt x="14" y="0"/>
                  </a:lnTo>
                </a:path>
              </a:pathLst>
            </a:custGeom>
            <a:grp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12" charset="-128"/>
              </a:endParaRPr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black">
            <a:xfrm>
              <a:off x="1213" y="3549"/>
              <a:ext cx="78" cy="6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46" y="0"/>
                </a:cxn>
                <a:cxn ang="0">
                  <a:pos x="63" y="3"/>
                </a:cxn>
                <a:cxn ang="0">
                  <a:pos x="72" y="10"/>
                </a:cxn>
                <a:cxn ang="0">
                  <a:pos x="77" y="21"/>
                </a:cxn>
                <a:cxn ang="0">
                  <a:pos x="75" y="34"/>
                </a:cxn>
                <a:cxn ang="0">
                  <a:pos x="69" y="48"/>
                </a:cxn>
                <a:cxn ang="0">
                  <a:pos x="60" y="58"/>
                </a:cxn>
                <a:cxn ang="0">
                  <a:pos x="48" y="64"/>
                </a:cxn>
                <a:cxn ang="0">
                  <a:pos x="33" y="67"/>
                </a:cxn>
                <a:cxn ang="0">
                  <a:pos x="0" y="67"/>
                </a:cxn>
                <a:cxn ang="0">
                  <a:pos x="14" y="0"/>
                </a:cxn>
                <a:cxn ang="0">
                  <a:pos x="29" y="51"/>
                </a:cxn>
                <a:cxn ang="0">
                  <a:pos x="33" y="51"/>
                </a:cxn>
                <a:cxn ang="0">
                  <a:pos x="42" y="47"/>
                </a:cxn>
                <a:cxn ang="0">
                  <a:pos x="47" y="34"/>
                </a:cxn>
                <a:cxn ang="0">
                  <a:pos x="48" y="20"/>
                </a:cxn>
                <a:cxn ang="0">
                  <a:pos x="40" y="15"/>
                </a:cxn>
                <a:cxn ang="0">
                  <a:pos x="37" y="15"/>
                </a:cxn>
                <a:cxn ang="0">
                  <a:pos x="29" y="51"/>
                </a:cxn>
                <a:cxn ang="0">
                  <a:pos x="14" y="0"/>
                </a:cxn>
              </a:cxnLst>
              <a:rect l="0" t="0" r="r" b="b"/>
              <a:pathLst>
                <a:path w="78" h="68">
                  <a:moveTo>
                    <a:pt x="14" y="0"/>
                  </a:moveTo>
                  <a:lnTo>
                    <a:pt x="46" y="0"/>
                  </a:lnTo>
                  <a:lnTo>
                    <a:pt x="63" y="3"/>
                  </a:lnTo>
                  <a:lnTo>
                    <a:pt x="72" y="10"/>
                  </a:lnTo>
                  <a:lnTo>
                    <a:pt x="77" y="21"/>
                  </a:lnTo>
                  <a:lnTo>
                    <a:pt x="75" y="34"/>
                  </a:lnTo>
                  <a:lnTo>
                    <a:pt x="69" y="48"/>
                  </a:lnTo>
                  <a:lnTo>
                    <a:pt x="60" y="58"/>
                  </a:lnTo>
                  <a:lnTo>
                    <a:pt x="48" y="64"/>
                  </a:lnTo>
                  <a:lnTo>
                    <a:pt x="33" y="67"/>
                  </a:lnTo>
                  <a:lnTo>
                    <a:pt x="0" y="67"/>
                  </a:lnTo>
                  <a:lnTo>
                    <a:pt x="14" y="0"/>
                  </a:lnTo>
                  <a:lnTo>
                    <a:pt x="29" y="51"/>
                  </a:lnTo>
                  <a:lnTo>
                    <a:pt x="33" y="51"/>
                  </a:lnTo>
                  <a:lnTo>
                    <a:pt x="42" y="47"/>
                  </a:lnTo>
                  <a:lnTo>
                    <a:pt x="47" y="34"/>
                  </a:lnTo>
                  <a:lnTo>
                    <a:pt x="48" y="20"/>
                  </a:lnTo>
                  <a:lnTo>
                    <a:pt x="40" y="15"/>
                  </a:lnTo>
                  <a:lnTo>
                    <a:pt x="37" y="15"/>
                  </a:lnTo>
                  <a:lnTo>
                    <a:pt x="29" y="51"/>
                  </a:lnTo>
                  <a:lnTo>
                    <a:pt x="14" y="0"/>
                  </a:lnTo>
                </a:path>
              </a:pathLst>
            </a:custGeom>
            <a:grp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12" charset="-128"/>
              </a:endParaRPr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black">
            <a:xfrm>
              <a:off x="1405" y="3549"/>
              <a:ext cx="111" cy="68"/>
            </a:xfrm>
            <a:custGeom>
              <a:avLst/>
              <a:gdLst/>
              <a:ahLst/>
              <a:cxnLst>
                <a:cxn ang="0">
                  <a:pos x="81" y="19"/>
                </a:cxn>
                <a:cxn ang="0">
                  <a:pos x="61" y="67"/>
                </a:cxn>
                <a:cxn ang="0">
                  <a:pos x="34" y="67"/>
                </a:cxn>
                <a:cxn ang="0">
                  <a:pos x="36" y="19"/>
                </a:cxn>
                <a:cxn ang="0">
                  <a:pos x="35" y="19"/>
                </a:cxn>
                <a:cxn ang="0">
                  <a:pos x="24" y="67"/>
                </a:cxn>
                <a:cxn ang="0">
                  <a:pos x="0" y="67"/>
                </a:cxn>
                <a:cxn ang="0">
                  <a:pos x="16" y="0"/>
                </a:cxn>
                <a:cxn ang="0">
                  <a:pos x="54" y="0"/>
                </a:cxn>
                <a:cxn ang="0">
                  <a:pos x="53" y="39"/>
                </a:cxn>
                <a:cxn ang="0">
                  <a:pos x="54" y="39"/>
                </a:cxn>
                <a:cxn ang="0">
                  <a:pos x="70" y="0"/>
                </a:cxn>
                <a:cxn ang="0">
                  <a:pos x="110" y="0"/>
                </a:cxn>
                <a:cxn ang="0">
                  <a:pos x="94" y="67"/>
                </a:cxn>
                <a:cxn ang="0">
                  <a:pos x="71" y="67"/>
                </a:cxn>
                <a:cxn ang="0">
                  <a:pos x="81" y="19"/>
                </a:cxn>
              </a:cxnLst>
              <a:rect l="0" t="0" r="r" b="b"/>
              <a:pathLst>
                <a:path w="111" h="68">
                  <a:moveTo>
                    <a:pt x="81" y="19"/>
                  </a:moveTo>
                  <a:lnTo>
                    <a:pt x="61" y="67"/>
                  </a:lnTo>
                  <a:lnTo>
                    <a:pt x="34" y="67"/>
                  </a:lnTo>
                  <a:lnTo>
                    <a:pt x="36" y="19"/>
                  </a:lnTo>
                  <a:lnTo>
                    <a:pt x="35" y="19"/>
                  </a:lnTo>
                  <a:lnTo>
                    <a:pt x="24" y="67"/>
                  </a:lnTo>
                  <a:lnTo>
                    <a:pt x="0" y="67"/>
                  </a:lnTo>
                  <a:lnTo>
                    <a:pt x="16" y="0"/>
                  </a:lnTo>
                  <a:lnTo>
                    <a:pt x="54" y="0"/>
                  </a:lnTo>
                  <a:lnTo>
                    <a:pt x="53" y="39"/>
                  </a:lnTo>
                  <a:lnTo>
                    <a:pt x="54" y="39"/>
                  </a:lnTo>
                  <a:lnTo>
                    <a:pt x="70" y="0"/>
                  </a:lnTo>
                  <a:lnTo>
                    <a:pt x="110" y="0"/>
                  </a:lnTo>
                  <a:lnTo>
                    <a:pt x="94" y="67"/>
                  </a:lnTo>
                  <a:lnTo>
                    <a:pt x="71" y="67"/>
                  </a:lnTo>
                  <a:lnTo>
                    <a:pt x="81" y="19"/>
                  </a:lnTo>
                </a:path>
              </a:pathLst>
            </a:custGeom>
            <a:grp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12" charset="-128"/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black">
            <a:xfrm>
              <a:off x="1562" y="3549"/>
              <a:ext cx="82" cy="68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73" y="0"/>
                </a:cxn>
                <a:cxn ang="0">
                  <a:pos x="81" y="67"/>
                </a:cxn>
                <a:cxn ang="0">
                  <a:pos x="52" y="67"/>
                </a:cxn>
                <a:cxn ang="0">
                  <a:pos x="51" y="55"/>
                </a:cxn>
                <a:cxn ang="0">
                  <a:pos x="32" y="55"/>
                </a:cxn>
                <a:cxn ang="0">
                  <a:pos x="27" y="67"/>
                </a:cxn>
                <a:cxn ang="0">
                  <a:pos x="0" y="67"/>
                </a:cxn>
                <a:cxn ang="0">
                  <a:pos x="37" y="0"/>
                </a:cxn>
                <a:cxn ang="0">
                  <a:pos x="51" y="39"/>
                </a:cxn>
                <a:cxn ang="0">
                  <a:pos x="51" y="14"/>
                </a:cxn>
                <a:cxn ang="0">
                  <a:pos x="41" y="39"/>
                </a:cxn>
                <a:cxn ang="0">
                  <a:pos x="51" y="39"/>
                </a:cxn>
                <a:cxn ang="0">
                  <a:pos x="37" y="0"/>
                </a:cxn>
              </a:cxnLst>
              <a:rect l="0" t="0" r="r" b="b"/>
              <a:pathLst>
                <a:path w="82" h="68">
                  <a:moveTo>
                    <a:pt x="37" y="0"/>
                  </a:moveTo>
                  <a:lnTo>
                    <a:pt x="73" y="0"/>
                  </a:lnTo>
                  <a:lnTo>
                    <a:pt x="81" y="67"/>
                  </a:lnTo>
                  <a:lnTo>
                    <a:pt x="52" y="67"/>
                  </a:lnTo>
                  <a:lnTo>
                    <a:pt x="51" y="55"/>
                  </a:lnTo>
                  <a:lnTo>
                    <a:pt x="32" y="55"/>
                  </a:lnTo>
                  <a:lnTo>
                    <a:pt x="27" y="67"/>
                  </a:lnTo>
                  <a:lnTo>
                    <a:pt x="0" y="67"/>
                  </a:lnTo>
                  <a:lnTo>
                    <a:pt x="37" y="0"/>
                  </a:lnTo>
                  <a:lnTo>
                    <a:pt x="51" y="39"/>
                  </a:lnTo>
                  <a:lnTo>
                    <a:pt x="51" y="14"/>
                  </a:lnTo>
                  <a:lnTo>
                    <a:pt x="41" y="39"/>
                  </a:lnTo>
                  <a:lnTo>
                    <a:pt x="51" y="39"/>
                  </a:lnTo>
                  <a:lnTo>
                    <a:pt x="37" y="0"/>
                  </a:lnTo>
                </a:path>
              </a:pathLst>
            </a:custGeom>
            <a:grp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12" charset="-128"/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black">
            <a:xfrm>
              <a:off x="1714" y="3549"/>
              <a:ext cx="78" cy="6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56" y="0"/>
                </a:cxn>
                <a:cxn ang="0">
                  <a:pos x="73" y="4"/>
                </a:cxn>
                <a:cxn ang="0">
                  <a:pos x="77" y="18"/>
                </a:cxn>
                <a:cxn ang="0">
                  <a:pos x="71" y="27"/>
                </a:cxn>
                <a:cxn ang="0">
                  <a:pos x="58" y="34"/>
                </a:cxn>
                <a:cxn ang="0">
                  <a:pos x="69" y="41"/>
                </a:cxn>
                <a:cxn ang="0">
                  <a:pos x="69" y="52"/>
                </a:cxn>
                <a:cxn ang="0">
                  <a:pos x="69" y="67"/>
                </a:cxn>
                <a:cxn ang="0">
                  <a:pos x="41" y="67"/>
                </a:cxn>
                <a:cxn ang="0">
                  <a:pos x="42" y="47"/>
                </a:cxn>
                <a:cxn ang="0">
                  <a:pos x="36" y="42"/>
                </a:cxn>
                <a:cxn ang="0">
                  <a:pos x="33" y="42"/>
                </a:cxn>
                <a:cxn ang="0">
                  <a:pos x="28" y="67"/>
                </a:cxn>
                <a:cxn ang="0">
                  <a:pos x="0" y="67"/>
                </a:cxn>
                <a:cxn ang="0">
                  <a:pos x="15" y="0"/>
                </a:cxn>
                <a:cxn ang="0">
                  <a:pos x="38" y="28"/>
                </a:cxn>
                <a:cxn ang="0">
                  <a:pos x="46" y="26"/>
                </a:cxn>
                <a:cxn ang="0">
                  <a:pos x="48" y="21"/>
                </a:cxn>
                <a:cxn ang="0">
                  <a:pos x="41" y="15"/>
                </a:cxn>
                <a:cxn ang="0">
                  <a:pos x="39" y="15"/>
                </a:cxn>
                <a:cxn ang="0">
                  <a:pos x="36" y="28"/>
                </a:cxn>
                <a:cxn ang="0">
                  <a:pos x="38" y="28"/>
                </a:cxn>
                <a:cxn ang="0">
                  <a:pos x="15" y="0"/>
                </a:cxn>
              </a:cxnLst>
              <a:rect l="0" t="0" r="r" b="b"/>
              <a:pathLst>
                <a:path w="78" h="68">
                  <a:moveTo>
                    <a:pt x="15" y="0"/>
                  </a:moveTo>
                  <a:lnTo>
                    <a:pt x="56" y="0"/>
                  </a:lnTo>
                  <a:lnTo>
                    <a:pt x="73" y="4"/>
                  </a:lnTo>
                  <a:lnTo>
                    <a:pt x="77" y="18"/>
                  </a:lnTo>
                  <a:lnTo>
                    <a:pt x="71" y="27"/>
                  </a:lnTo>
                  <a:lnTo>
                    <a:pt x="58" y="34"/>
                  </a:lnTo>
                  <a:lnTo>
                    <a:pt x="69" y="41"/>
                  </a:lnTo>
                  <a:lnTo>
                    <a:pt x="69" y="52"/>
                  </a:lnTo>
                  <a:lnTo>
                    <a:pt x="69" y="67"/>
                  </a:lnTo>
                  <a:lnTo>
                    <a:pt x="41" y="67"/>
                  </a:lnTo>
                  <a:lnTo>
                    <a:pt x="42" y="47"/>
                  </a:lnTo>
                  <a:lnTo>
                    <a:pt x="36" y="42"/>
                  </a:lnTo>
                  <a:lnTo>
                    <a:pt x="33" y="42"/>
                  </a:lnTo>
                  <a:lnTo>
                    <a:pt x="28" y="67"/>
                  </a:lnTo>
                  <a:lnTo>
                    <a:pt x="0" y="67"/>
                  </a:lnTo>
                  <a:lnTo>
                    <a:pt x="15" y="0"/>
                  </a:lnTo>
                  <a:lnTo>
                    <a:pt x="38" y="28"/>
                  </a:lnTo>
                  <a:lnTo>
                    <a:pt x="46" y="26"/>
                  </a:lnTo>
                  <a:lnTo>
                    <a:pt x="48" y="21"/>
                  </a:lnTo>
                  <a:lnTo>
                    <a:pt x="41" y="15"/>
                  </a:lnTo>
                  <a:lnTo>
                    <a:pt x="39" y="15"/>
                  </a:lnTo>
                  <a:lnTo>
                    <a:pt x="36" y="28"/>
                  </a:lnTo>
                  <a:lnTo>
                    <a:pt x="38" y="28"/>
                  </a:lnTo>
                  <a:lnTo>
                    <a:pt x="15" y="0"/>
                  </a:lnTo>
                </a:path>
              </a:pathLst>
            </a:custGeom>
            <a:grp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12" charset="-128"/>
              </a:endParaRPr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black">
            <a:xfrm>
              <a:off x="1863" y="3549"/>
              <a:ext cx="65" cy="68"/>
            </a:xfrm>
            <a:custGeom>
              <a:avLst/>
              <a:gdLst/>
              <a:ahLst/>
              <a:cxnLst>
                <a:cxn ang="0">
                  <a:pos x="16" y="18"/>
                </a:cxn>
                <a:cxn ang="0">
                  <a:pos x="0" y="18"/>
                </a:cxn>
                <a:cxn ang="0">
                  <a:pos x="4" y="0"/>
                </a:cxn>
                <a:cxn ang="0">
                  <a:pos x="64" y="0"/>
                </a:cxn>
                <a:cxn ang="0">
                  <a:pos x="60" y="18"/>
                </a:cxn>
                <a:cxn ang="0">
                  <a:pos x="43" y="18"/>
                </a:cxn>
                <a:cxn ang="0">
                  <a:pos x="32" y="67"/>
                </a:cxn>
                <a:cxn ang="0">
                  <a:pos x="6" y="67"/>
                </a:cxn>
                <a:cxn ang="0">
                  <a:pos x="16" y="18"/>
                </a:cxn>
              </a:cxnLst>
              <a:rect l="0" t="0" r="r" b="b"/>
              <a:pathLst>
                <a:path w="65" h="68">
                  <a:moveTo>
                    <a:pt x="16" y="18"/>
                  </a:moveTo>
                  <a:lnTo>
                    <a:pt x="0" y="18"/>
                  </a:lnTo>
                  <a:lnTo>
                    <a:pt x="4" y="0"/>
                  </a:lnTo>
                  <a:lnTo>
                    <a:pt x="64" y="0"/>
                  </a:lnTo>
                  <a:lnTo>
                    <a:pt x="60" y="18"/>
                  </a:lnTo>
                  <a:lnTo>
                    <a:pt x="43" y="18"/>
                  </a:lnTo>
                  <a:lnTo>
                    <a:pt x="32" y="67"/>
                  </a:lnTo>
                  <a:lnTo>
                    <a:pt x="6" y="67"/>
                  </a:lnTo>
                  <a:lnTo>
                    <a:pt x="16" y="18"/>
                  </a:lnTo>
                </a:path>
              </a:pathLst>
            </a:custGeom>
            <a:grp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12" charset="-128"/>
              </a:endParaRPr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black">
            <a:xfrm>
              <a:off x="1985" y="3549"/>
              <a:ext cx="39" cy="68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38" y="0"/>
                </a:cxn>
                <a:cxn ang="0">
                  <a:pos x="24" y="67"/>
                </a:cxn>
                <a:cxn ang="0">
                  <a:pos x="0" y="67"/>
                </a:cxn>
                <a:cxn ang="0">
                  <a:pos x="12" y="0"/>
                </a:cxn>
              </a:cxnLst>
              <a:rect l="0" t="0" r="r" b="b"/>
              <a:pathLst>
                <a:path w="39" h="68">
                  <a:moveTo>
                    <a:pt x="12" y="0"/>
                  </a:moveTo>
                  <a:lnTo>
                    <a:pt x="38" y="0"/>
                  </a:lnTo>
                  <a:lnTo>
                    <a:pt x="24" y="67"/>
                  </a:lnTo>
                  <a:lnTo>
                    <a:pt x="0" y="67"/>
                  </a:lnTo>
                  <a:lnTo>
                    <a:pt x="12" y="0"/>
                  </a:lnTo>
                </a:path>
              </a:pathLst>
            </a:custGeom>
            <a:grp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12" charset="-128"/>
              </a:endParaRPr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black">
            <a:xfrm>
              <a:off x="2086" y="3549"/>
              <a:ext cx="87" cy="6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48" y="0"/>
                </a:cxn>
                <a:cxn ang="0">
                  <a:pos x="54" y="39"/>
                </a:cxn>
                <a:cxn ang="0">
                  <a:pos x="63" y="0"/>
                </a:cxn>
                <a:cxn ang="0">
                  <a:pos x="86" y="0"/>
                </a:cxn>
                <a:cxn ang="0">
                  <a:pos x="71" y="67"/>
                </a:cxn>
                <a:cxn ang="0">
                  <a:pos x="37" y="67"/>
                </a:cxn>
                <a:cxn ang="0">
                  <a:pos x="32" y="26"/>
                </a:cxn>
                <a:cxn ang="0">
                  <a:pos x="22" y="67"/>
                </a:cxn>
                <a:cxn ang="0">
                  <a:pos x="0" y="67"/>
                </a:cxn>
                <a:cxn ang="0">
                  <a:pos x="14" y="0"/>
                </a:cxn>
              </a:cxnLst>
              <a:rect l="0" t="0" r="r" b="b"/>
              <a:pathLst>
                <a:path w="87" h="68">
                  <a:moveTo>
                    <a:pt x="14" y="0"/>
                  </a:moveTo>
                  <a:lnTo>
                    <a:pt x="48" y="0"/>
                  </a:lnTo>
                  <a:lnTo>
                    <a:pt x="54" y="39"/>
                  </a:lnTo>
                  <a:lnTo>
                    <a:pt x="63" y="0"/>
                  </a:lnTo>
                  <a:lnTo>
                    <a:pt x="86" y="0"/>
                  </a:lnTo>
                  <a:lnTo>
                    <a:pt x="71" y="67"/>
                  </a:lnTo>
                  <a:lnTo>
                    <a:pt x="37" y="67"/>
                  </a:lnTo>
                  <a:lnTo>
                    <a:pt x="32" y="26"/>
                  </a:lnTo>
                  <a:lnTo>
                    <a:pt x="22" y="67"/>
                  </a:lnTo>
                  <a:lnTo>
                    <a:pt x="0" y="67"/>
                  </a:lnTo>
                  <a:lnTo>
                    <a:pt x="14" y="0"/>
                  </a:lnTo>
                </a:path>
              </a:pathLst>
            </a:custGeom>
            <a:grp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12" charset="-128"/>
              </a:endParaRPr>
            </a:p>
          </p:txBody>
        </p:sp>
      </p:grpSp>
      <p:sp>
        <p:nvSpPr>
          <p:cNvPr id="71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1963" y="1752600"/>
            <a:ext cx="8234565" cy="1143000"/>
          </a:xfrm>
        </p:spPr>
        <p:txBody>
          <a:bodyPr anchor="ctr"/>
          <a:lstStyle>
            <a:lvl1pPr algn="ctr" defTabSz="877888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52366" y="3186548"/>
            <a:ext cx="8039268" cy="492443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FontTx/>
              <a:buNone/>
              <a:defRPr sz="3200">
                <a:effectLst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5052775" y="5370967"/>
            <a:ext cx="3792538" cy="276999"/>
          </a:xfrm>
        </p:spPr>
        <p:txBody>
          <a:bodyPr/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/>
          </p:nvPr>
        </p:nvSpPr>
        <p:spPr>
          <a:xfrm>
            <a:off x="5052775" y="5652182"/>
            <a:ext cx="3792538" cy="246221"/>
          </a:xfrm>
        </p:spPr>
        <p:txBody>
          <a:bodyPr/>
          <a:lstStyle>
            <a:lvl1pPr marL="0" indent="0">
              <a:buNone/>
              <a:defRPr sz="16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2863194" y="3992110"/>
            <a:ext cx="3420788" cy="738664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354592"/>
            <a:ext cx="8224837" cy="1255728"/>
          </a:xfrm>
        </p:spPr>
        <p:txBody>
          <a:bodyPr/>
          <a:lstStyle>
            <a:lvl1pPr>
              <a:defRPr>
                <a:effectLst/>
              </a:defRPr>
            </a:lvl1pPr>
            <a:lvl2pPr>
              <a:defRPr>
                <a:effectLst/>
              </a:defRPr>
            </a:lvl2pPr>
            <a:lvl3pPr>
              <a:buSzPct val="80000"/>
              <a:defRPr>
                <a:effectLst/>
              </a:defRPr>
            </a:lvl3pPr>
            <a:lvl4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63" y="458991"/>
            <a:ext cx="7312025" cy="531812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28" y="2251358"/>
            <a:ext cx="8234160" cy="1477328"/>
          </a:xfrm>
        </p:spPr>
        <p:txBody>
          <a:bodyPr anchor="ctr">
            <a:sp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/>
          </p:cNvSpPr>
          <p:nvPr userDrawn="1"/>
        </p:nvSpPr>
        <p:spPr bwMode="black">
          <a:xfrm>
            <a:off x="969963" y="1962150"/>
            <a:ext cx="7204075" cy="2592388"/>
          </a:xfrm>
          <a:custGeom>
            <a:avLst/>
            <a:gdLst/>
            <a:ahLst/>
            <a:cxnLst>
              <a:cxn ang="0">
                <a:pos x="1158" y="163"/>
              </a:cxn>
              <a:cxn ang="0">
                <a:pos x="950" y="163"/>
              </a:cxn>
              <a:cxn ang="0">
                <a:pos x="1002" y="0"/>
              </a:cxn>
              <a:cxn ang="0">
                <a:pos x="825" y="163"/>
              </a:cxn>
              <a:cxn ang="0">
                <a:pos x="4" y="163"/>
              </a:cxn>
              <a:cxn ang="0">
                <a:pos x="0" y="164"/>
              </a:cxn>
              <a:cxn ang="0">
                <a:pos x="4" y="165"/>
              </a:cxn>
              <a:cxn ang="0">
                <a:pos x="130" y="167"/>
              </a:cxn>
              <a:cxn ang="0">
                <a:pos x="408" y="170"/>
              </a:cxn>
              <a:cxn ang="0">
                <a:pos x="810" y="176"/>
              </a:cxn>
              <a:cxn ang="0">
                <a:pos x="736" y="245"/>
              </a:cxn>
              <a:cxn ang="0">
                <a:pos x="710" y="272"/>
              </a:cxn>
              <a:cxn ang="0">
                <a:pos x="712" y="272"/>
              </a:cxn>
              <a:cxn ang="0">
                <a:pos x="744" y="245"/>
              </a:cxn>
              <a:cxn ang="0">
                <a:pos x="826" y="177"/>
              </a:cxn>
              <a:cxn ang="0">
                <a:pos x="929" y="177"/>
              </a:cxn>
              <a:cxn ang="0">
                <a:pos x="918" y="217"/>
              </a:cxn>
              <a:cxn ang="0">
                <a:pos x="909" y="255"/>
              </a:cxn>
              <a:cxn ang="0">
                <a:pos x="696" y="353"/>
              </a:cxn>
              <a:cxn ang="0">
                <a:pos x="577" y="408"/>
              </a:cxn>
              <a:cxn ang="0">
                <a:pos x="580" y="409"/>
              </a:cxn>
              <a:cxn ang="0">
                <a:pos x="691" y="361"/>
              </a:cxn>
              <a:cxn ang="0">
                <a:pos x="906" y="268"/>
              </a:cxn>
              <a:cxn ang="0">
                <a:pos x="879" y="374"/>
              </a:cxn>
              <a:cxn ang="0">
                <a:pos x="868" y="414"/>
              </a:cxn>
              <a:cxn ang="0">
                <a:pos x="868" y="416"/>
              </a:cxn>
              <a:cxn ang="0">
                <a:pos x="871" y="415"/>
              </a:cxn>
              <a:cxn ang="0">
                <a:pos x="885" y="373"/>
              </a:cxn>
              <a:cxn ang="0">
                <a:pos x="918" y="262"/>
              </a:cxn>
              <a:cxn ang="0">
                <a:pos x="1006" y="225"/>
              </a:cxn>
              <a:cxn ang="0">
                <a:pos x="1084" y="192"/>
              </a:cxn>
              <a:cxn ang="0">
                <a:pos x="1158" y="163"/>
              </a:cxn>
              <a:cxn ang="0">
                <a:pos x="843" y="163"/>
              </a:cxn>
              <a:cxn ang="0">
                <a:pos x="924" y="95"/>
              </a:cxn>
              <a:cxn ang="0">
                <a:pos x="956" y="68"/>
              </a:cxn>
              <a:cxn ang="0">
                <a:pos x="932" y="163"/>
              </a:cxn>
              <a:cxn ang="0">
                <a:pos x="843" y="163"/>
              </a:cxn>
              <a:cxn ang="0">
                <a:pos x="1158" y="163"/>
              </a:cxn>
              <a:cxn ang="0">
                <a:pos x="945" y="179"/>
              </a:cxn>
              <a:cxn ang="0">
                <a:pos x="1068" y="181"/>
              </a:cxn>
              <a:cxn ang="0">
                <a:pos x="1028" y="200"/>
              </a:cxn>
              <a:cxn ang="0">
                <a:pos x="924" y="248"/>
              </a:cxn>
              <a:cxn ang="0">
                <a:pos x="945" y="179"/>
              </a:cxn>
              <a:cxn ang="0">
                <a:pos x="1158" y="163"/>
              </a:cxn>
            </a:cxnLst>
            <a:rect l="0" t="0" r="r" b="b"/>
            <a:pathLst>
              <a:path w="1159" h="417">
                <a:moveTo>
                  <a:pt x="1158" y="163"/>
                </a:moveTo>
                <a:lnTo>
                  <a:pt x="950" y="163"/>
                </a:lnTo>
                <a:lnTo>
                  <a:pt x="1002" y="0"/>
                </a:lnTo>
                <a:lnTo>
                  <a:pt x="825" y="163"/>
                </a:lnTo>
                <a:lnTo>
                  <a:pt x="4" y="163"/>
                </a:lnTo>
                <a:lnTo>
                  <a:pt x="0" y="164"/>
                </a:lnTo>
                <a:lnTo>
                  <a:pt x="4" y="165"/>
                </a:lnTo>
                <a:lnTo>
                  <a:pt x="130" y="167"/>
                </a:lnTo>
                <a:lnTo>
                  <a:pt x="408" y="170"/>
                </a:lnTo>
                <a:lnTo>
                  <a:pt x="810" y="176"/>
                </a:lnTo>
                <a:lnTo>
                  <a:pt x="736" y="245"/>
                </a:lnTo>
                <a:lnTo>
                  <a:pt x="710" y="272"/>
                </a:lnTo>
                <a:lnTo>
                  <a:pt x="712" y="272"/>
                </a:lnTo>
                <a:lnTo>
                  <a:pt x="744" y="245"/>
                </a:lnTo>
                <a:lnTo>
                  <a:pt x="826" y="177"/>
                </a:lnTo>
                <a:lnTo>
                  <a:pt x="929" y="177"/>
                </a:lnTo>
                <a:lnTo>
                  <a:pt x="918" y="217"/>
                </a:lnTo>
                <a:lnTo>
                  <a:pt x="909" y="255"/>
                </a:lnTo>
                <a:lnTo>
                  <a:pt x="696" y="353"/>
                </a:lnTo>
                <a:lnTo>
                  <a:pt x="577" y="408"/>
                </a:lnTo>
                <a:lnTo>
                  <a:pt x="580" y="409"/>
                </a:lnTo>
                <a:lnTo>
                  <a:pt x="691" y="361"/>
                </a:lnTo>
                <a:lnTo>
                  <a:pt x="906" y="268"/>
                </a:lnTo>
                <a:lnTo>
                  <a:pt x="879" y="374"/>
                </a:lnTo>
                <a:lnTo>
                  <a:pt x="868" y="414"/>
                </a:lnTo>
                <a:lnTo>
                  <a:pt x="868" y="416"/>
                </a:lnTo>
                <a:lnTo>
                  <a:pt x="871" y="415"/>
                </a:lnTo>
                <a:lnTo>
                  <a:pt x="885" y="373"/>
                </a:lnTo>
                <a:lnTo>
                  <a:pt x="918" y="262"/>
                </a:lnTo>
                <a:lnTo>
                  <a:pt x="1006" y="225"/>
                </a:lnTo>
                <a:lnTo>
                  <a:pt x="1084" y="192"/>
                </a:lnTo>
                <a:lnTo>
                  <a:pt x="1158" y="163"/>
                </a:lnTo>
                <a:lnTo>
                  <a:pt x="843" y="163"/>
                </a:lnTo>
                <a:lnTo>
                  <a:pt x="924" y="95"/>
                </a:lnTo>
                <a:lnTo>
                  <a:pt x="956" y="68"/>
                </a:lnTo>
                <a:lnTo>
                  <a:pt x="932" y="163"/>
                </a:lnTo>
                <a:lnTo>
                  <a:pt x="843" y="163"/>
                </a:lnTo>
                <a:lnTo>
                  <a:pt x="1158" y="163"/>
                </a:lnTo>
                <a:lnTo>
                  <a:pt x="945" y="179"/>
                </a:lnTo>
                <a:lnTo>
                  <a:pt x="1068" y="181"/>
                </a:lnTo>
                <a:lnTo>
                  <a:pt x="1028" y="200"/>
                </a:lnTo>
                <a:lnTo>
                  <a:pt x="924" y="248"/>
                </a:lnTo>
                <a:lnTo>
                  <a:pt x="945" y="179"/>
                </a:lnTo>
                <a:lnTo>
                  <a:pt x="1158" y="163"/>
                </a:lnTo>
              </a:path>
            </a:pathLst>
          </a:custGeom>
          <a:solidFill>
            <a:schemeClr val="bg1"/>
          </a:solidFill>
          <a:ln w="1270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112" charset="-128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8701088" y="6632575"/>
            <a:ext cx="442912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887413" eaLnBrk="0" hangingPunct="0">
              <a:spcBef>
                <a:spcPct val="50000"/>
              </a:spcBef>
              <a:defRPr/>
            </a:pPr>
            <a:fld id="{BCA4FF2F-31D4-4659-9407-0B2C02BFDAD5}" type="slidenum">
              <a:rPr lang="en-US" sz="800" b="0">
                <a:solidFill>
                  <a:schemeClr val="bg2"/>
                </a:solidFill>
                <a:ea typeface="ＭＳ Ｐゴシック" pitchFamily="-112" charset="-128"/>
              </a:rPr>
              <a:pPr defTabSz="887413" eaLnBrk="0" hangingPunct="0">
                <a:spcBef>
                  <a:spcPct val="50000"/>
                </a:spcBef>
                <a:defRPr/>
              </a:pPr>
              <a:t>‹#›</a:t>
            </a:fld>
            <a:endParaRPr lang="en-US" sz="800" b="0" dirty="0">
              <a:solidFill>
                <a:schemeClr val="bg2"/>
              </a:solidFill>
              <a:ea typeface="ＭＳ Ｐゴシック" pitchFamily="-112" charset="-128"/>
            </a:endParaRP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458788"/>
            <a:ext cx="7312025" cy="531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1304925"/>
            <a:ext cx="8234362" cy="1255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30" name="Freeform 6"/>
          <p:cNvSpPr>
            <a:spLocks noChangeAspect="1"/>
          </p:cNvSpPr>
          <p:nvPr/>
        </p:nvSpPr>
        <p:spPr bwMode="black">
          <a:xfrm>
            <a:off x="7083425" y="220663"/>
            <a:ext cx="1600200" cy="576262"/>
          </a:xfrm>
          <a:custGeom>
            <a:avLst/>
            <a:gdLst/>
            <a:ahLst/>
            <a:cxnLst>
              <a:cxn ang="0">
                <a:pos x="1158" y="163"/>
              </a:cxn>
              <a:cxn ang="0">
                <a:pos x="950" y="163"/>
              </a:cxn>
              <a:cxn ang="0">
                <a:pos x="1002" y="0"/>
              </a:cxn>
              <a:cxn ang="0">
                <a:pos x="825" y="163"/>
              </a:cxn>
              <a:cxn ang="0">
                <a:pos x="4" y="163"/>
              </a:cxn>
              <a:cxn ang="0">
                <a:pos x="0" y="164"/>
              </a:cxn>
              <a:cxn ang="0">
                <a:pos x="4" y="165"/>
              </a:cxn>
              <a:cxn ang="0">
                <a:pos x="130" y="167"/>
              </a:cxn>
              <a:cxn ang="0">
                <a:pos x="408" y="170"/>
              </a:cxn>
              <a:cxn ang="0">
                <a:pos x="810" y="176"/>
              </a:cxn>
              <a:cxn ang="0">
                <a:pos x="736" y="245"/>
              </a:cxn>
              <a:cxn ang="0">
                <a:pos x="710" y="272"/>
              </a:cxn>
              <a:cxn ang="0">
                <a:pos x="712" y="272"/>
              </a:cxn>
              <a:cxn ang="0">
                <a:pos x="744" y="245"/>
              </a:cxn>
              <a:cxn ang="0">
                <a:pos x="826" y="177"/>
              </a:cxn>
              <a:cxn ang="0">
                <a:pos x="929" y="177"/>
              </a:cxn>
              <a:cxn ang="0">
                <a:pos x="918" y="217"/>
              </a:cxn>
              <a:cxn ang="0">
                <a:pos x="909" y="255"/>
              </a:cxn>
              <a:cxn ang="0">
                <a:pos x="696" y="353"/>
              </a:cxn>
              <a:cxn ang="0">
                <a:pos x="577" y="408"/>
              </a:cxn>
              <a:cxn ang="0">
                <a:pos x="580" y="409"/>
              </a:cxn>
              <a:cxn ang="0">
                <a:pos x="691" y="361"/>
              </a:cxn>
              <a:cxn ang="0">
                <a:pos x="906" y="268"/>
              </a:cxn>
              <a:cxn ang="0">
                <a:pos x="879" y="374"/>
              </a:cxn>
              <a:cxn ang="0">
                <a:pos x="868" y="414"/>
              </a:cxn>
              <a:cxn ang="0">
                <a:pos x="868" y="416"/>
              </a:cxn>
              <a:cxn ang="0">
                <a:pos x="871" y="415"/>
              </a:cxn>
              <a:cxn ang="0">
                <a:pos x="885" y="373"/>
              </a:cxn>
              <a:cxn ang="0">
                <a:pos x="918" y="262"/>
              </a:cxn>
              <a:cxn ang="0">
                <a:pos x="1006" y="225"/>
              </a:cxn>
              <a:cxn ang="0">
                <a:pos x="1084" y="192"/>
              </a:cxn>
              <a:cxn ang="0">
                <a:pos x="1158" y="163"/>
              </a:cxn>
              <a:cxn ang="0">
                <a:pos x="843" y="163"/>
              </a:cxn>
              <a:cxn ang="0">
                <a:pos x="924" y="95"/>
              </a:cxn>
              <a:cxn ang="0">
                <a:pos x="956" y="68"/>
              </a:cxn>
              <a:cxn ang="0">
                <a:pos x="932" y="163"/>
              </a:cxn>
              <a:cxn ang="0">
                <a:pos x="843" y="163"/>
              </a:cxn>
              <a:cxn ang="0">
                <a:pos x="1158" y="163"/>
              </a:cxn>
              <a:cxn ang="0">
                <a:pos x="945" y="179"/>
              </a:cxn>
              <a:cxn ang="0">
                <a:pos x="1068" y="181"/>
              </a:cxn>
              <a:cxn ang="0">
                <a:pos x="1028" y="200"/>
              </a:cxn>
              <a:cxn ang="0">
                <a:pos x="924" y="248"/>
              </a:cxn>
              <a:cxn ang="0">
                <a:pos x="945" y="179"/>
              </a:cxn>
              <a:cxn ang="0">
                <a:pos x="1158" y="163"/>
              </a:cxn>
            </a:cxnLst>
            <a:rect l="0" t="0" r="r" b="b"/>
            <a:pathLst>
              <a:path w="1159" h="417">
                <a:moveTo>
                  <a:pt x="1158" y="163"/>
                </a:moveTo>
                <a:lnTo>
                  <a:pt x="950" y="163"/>
                </a:lnTo>
                <a:lnTo>
                  <a:pt x="1002" y="0"/>
                </a:lnTo>
                <a:lnTo>
                  <a:pt x="825" y="163"/>
                </a:lnTo>
                <a:lnTo>
                  <a:pt x="4" y="163"/>
                </a:lnTo>
                <a:lnTo>
                  <a:pt x="0" y="164"/>
                </a:lnTo>
                <a:lnTo>
                  <a:pt x="4" y="165"/>
                </a:lnTo>
                <a:lnTo>
                  <a:pt x="130" y="167"/>
                </a:lnTo>
                <a:lnTo>
                  <a:pt x="408" y="170"/>
                </a:lnTo>
                <a:lnTo>
                  <a:pt x="810" y="176"/>
                </a:lnTo>
                <a:lnTo>
                  <a:pt x="736" y="245"/>
                </a:lnTo>
                <a:lnTo>
                  <a:pt x="710" y="272"/>
                </a:lnTo>
                <a:lnTo>
                  <a:pt x="712" y="272"/>
                </a:lnTo>
                <a:lnTo>
                  <a:pt x="744" y="245"/>
                </a:lnTo>
                <a:lnTo>
                  <a:pt x="826" y="177"/>
                </a:lnTo>
                <a:lnTo>
                  <a:pt x="929" y="177"/>
                </a:lnTo>
                <a:lnTo>
                  <a:pt x="918" y="217"/>
                </a:lnTo>
                <a:lnTo>
                  <a:pt x="909" y="255"/>
                </a:lnTo>
                <a:lnTo>
                  <a:pt x="696" y="353"/>
                </a:lnTo>
                <a:lnTo>
                  <a:pt x="577" y="408"/>
                </a:lnTo>
                <a:lnTo>
                  <a:pt x="580" y="409"/>
                </a:lnTo>
                <a:lnTo>
                  <a:pt x="691" y="361"/>
                </a:lnTo>
                <a:lnTo>
                  <a:pt x="906" y="268"/>
                </a:lnTo>
                <a:lnTo>
                  <a:pt x="879" y="374"/>
                </a:lnTo>
                <a:lnTo>
                  <a:pt x="868" y="414"/>
                </a:lnTo>
                <a:lnTo>
                  <a:pt x="868" y="416"/>
                </a:lnTo>
                <a:lnTo>
                  <a:pt x="871" y="415"/>
                </a:lnTo>
                <a:lnTo>
                  <a:pt x="885" y="373"/>
                </a:lnTo>
                <a:lnTo>
                  <a:pt x="918" y="262"/>
                </a:lnTo>
                <a:lnTo>
                  <a:pt x="1006" y="225"/>
                </a:lnTo>
                <a:lnTo>
                  <a:pt x="1084" y="192"/>
                </a:lnTo>
                <a:lnTo>
                  <a:pt x="1158" y="163"/>
                </a:lnTo>
                <a:lnTo>
                  <a:pt x="843" y="163"/>
                </a:lnTo>
                <a:lnTo>
                  <a:pt x="924" y="95"/>
                </a:lnTo>
                <a:lnTo>
                  <a:pt x="956" y="68"/>
                </a:lnTo>
                <a:lnTo>
                  <a:pt x="932" y="163"/>
                </a:lnTo>
                <a:lnTo>
                  <a:pt x="843" y="163"/>
                </a:lnTo>
                <a:lnTo>
                  <a:pt x="1158" y="163"/>
                </a:lnTo>
                <a:lnTo>
                  <a:pt x="945" y="179"/>
                </a:lnTo>
                <a:lnTo>
                  <a:pt x="1068" y="181"/>
                </a:lnTo>
                <a:lnTo>
                  <a:pt x="1028" y="200"/>
                </a:lnTo>
                <a:lnTo>
                  <a:pt x="924" y="248"/>
                </a:lnTo>
                <a:lnTo>
                  <a:pt x="945" y="179"/>
                </a:lnTo>
                <a:lnTo>
                  <a:pt x="1158" y="163"/>
                </a:lnTo>
              </a:path>
            </a:pathLst>
          </a:custGeom>
          <a:solidFill>
            <a:srgbClr val="003399"/>
          </a:solidFill>
          <a:ln w="1270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112" charset="-128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4" r:id="rId1"/>
    <p:sldLayoutId id="2147483710" r:id="rId2"/>
    <p:sldLayoutId id="2147483711" r:id="rId3"/>
    <p:sldLayoutId id="2147483712" r:id="rId4"/>
    <p:sldLayoutId id="2147483713" r:id="rId5"/>
    <p:sldLayoutId id="2147483715" r:id="rId6"/>
  </p:sldLayoutIdLst>
  <p:timing>
    <p:tnLst>
      <p:par>
        <p:cTn id="1" dur="indefinite" restart="never" nodeType="tmRoot"/>
      </p:par>
    </p:tnLst>
  </p:timing>
  <p:txStyles>
    <p:titleStyle>
      <a:lvl1pPr algn="l" defTabSz="887413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defTabSz="887413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defTabSz="887413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defTabSz="887413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defTabSz="887413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6pPr>
      <a:lvl7pPr marL="914400"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7pPr>
      <a:lvl8pPr marL="1371600"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8pPr>
      <a:lvl9pPr marL="1828800"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9pPr>
    </p:titleStyle>
    <p:bodyStyle>
      <a:lvl1pPr marL="222250" indent="-222250" algn="l" defTabSz="887413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1">
          <a:solidFill>
            <a:schemeClr val="bg2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615950" indent="-279400" algn="l" defTabSz="887413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400" b="1">
          <a:solidFill>
            <a:schemeClr val="bg2"/>
          </a:solidFill>
          <a:latin typeface="+mn-lt"/>
          <a:ea typeface="ＭＳ Ｐゴシック" pitchFamily="-112" charset="-128"/>
        </a:defRPr>
      </a:lvl2pPr>
      <a:lvl3pPr marL="998538" indent="-268288" algn="l" defTabSz="887413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2400" b="1">
          <a:solidFill>
            <a:schemeClr val="bg2"/>
          </a:solidFill>
          <a:latin typeface="+mn-lt"/>
          <a:ea typeface="ＭＳ Ｐゴシック" pitchFamily="-112" charset="-128"/>
        </a:defRPr>
      </a:lvl3pPr>
      <a:lvl4pPr marL="1550988" indent="-222250" algn="l" defTabSz="887413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2"/>
          </a:solidFill>
          <a:latin typeface="+mn-lt"/>
          <a:ea typeface="ＭＳ Ｐゴシック" pitchFamily="-112" charset="-128"/>
        </a:defRPr>
      </a:lvl4pPr>
      <a:lvl5pPr marL="1993900" indent="-222250" algn="l" defTabSz="887413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2"/>
          </a:solidFill>
          <a:latin typeface="+mn-lt"/>
          <a:ea typeface="ＭＳ Ｐゴシック" pitchFamily="-112" charset="-128"/>
        </a:defRPr>
      </a:lvl5pPr>
      <a:lvl6pPr marL="2451100" indent="-222250" algn="l" defTabSz="887413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08300" indent="-222250" algn="l" defTabSz="887413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365500" indent="-222250" algn="l" defTabSz="887413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22700" indent="-222250" algn="l" defTabSz="887413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6"/>
          <p:cNvSpPr>
            <a:spLocks noGrp="1"/>
          </p:cNvSpPr>
          <p:nvPr>
            <p:ph type="ctrTitle"/>
          </p:nvPr>
        </p:nvSpPr>
        <p:spPr>
          <a:xfrm>
            <a:off x="461963" y="1752600"/>
            <a:ext cx="8234362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Closed Area Construction</a:t>
            </a:r>
            <a:br>
              <a:rPr lang="en-US" dirty="0" smtClean="0">
                <a:ea typeface="ＭＳ Ｐゴシック" pitchFamily="34" charset="-128"/>
              </a:rPr>
            </a:b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4099" name="Subtitle 7"/>
          <p:cNvSpPr>
            <a:spLocks noGrp="1"/>
          </p:cNvSpPr>
          <p:nvPr>
            <p:ph type="subTitle" idx="1"/>
          </p:nvPr>
        </p:nvSpPr>
        <p:spPr>
          <a:xfrm>
            <a:off x="552450" y="3186113"/>
            <a:ext cx="8039100" cy="492125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ea typeface="ＭＳ Ｐゴシック" pitchFamily="34" charset="-128"/>
              </a:rPr>
              <a:t>MFC Physical Security </a:t>
            </a:r>
          </a:p>
        </p:txBody>
      </p:sp>
      <p:sp>
        <p:nvSpPr>
          <p:cNvPr id="410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053013" y="5370513"/>
            <a:ext cx="3792537" cy="277812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Robert Pullen	</a:t>
            </a:r>
          </a:p>
        </p:txBody>
      </p:sp>
      <p:sp>
        <p:nvSpPr>
          <p:cNvPr id="410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053013" y="5651500"/>
            <a:ext cx="3792537" cy="24765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Industrial Security Representative Stf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>
                <a:ea typeface="ＭＳ Ｐゴシック" pitchFamily="34" charset="-128"/>
              </a:rPr>
              <a:t>Doors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61963" y="1354138"/>
            <a:ext cx="8224837" cy="3546475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Doors should be either solid core wood or metal clad doors to offer the greatest resistance and detection of unauthorized entry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If doors have windows, louvers or other accessible openings they must be secured with 18 gauge expanded metal or wire mesh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Where visual access is a factor windows shall also be covered</a:t>
            </a:r>
          </a:p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Doors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354592"/>
            <a:ext cx="8224837" cy="2363724"/>
          </a:xfrm>
        </p:spPr>
        <p:txBody>
          <a:bodyPr/>
          <a:lstStyle/>
          <a:p>
            <a:r>
              <a:rPr lang="en-US" dirty="0" smtClean="0"/>
              <a:t>When double doors are used an astragal (overlapping molding) is required</a:t>
            </a:r>
          </a:p>
          <a:p>
            <a:pPr lvl="1"/>
            <a:r>
              <a:rPr lang="en-US" dirty="0" smtClean="0"/>
              <a:t>Astragals should be attached to the door in a manner that prevents removal</a:t>
            </a:r>
          </a:p>
          <a:p>
            <a:pPr lvl="1"/>
            <a:r>
              <a:rPr lang="en-US" dirty="0" smtClean="0"/>
              <a:t>Screw heads if exposed to attach an astragal should have the heads knurled out to prevent removal</a:t>
            </a:r>
            <a:endParaRPr lang="en-US" dirty="0"/>
          </a:p>
        </p:txBody>
      </p:sp>
      <p:pic>
        <p:nvPicPr>
          <p:cNvPr id="4" name="Picture 3" descr="100_28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169" y="4032114"/>
            <a:ext cx="3239312" cy="242948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H="1">
            <a:off x="3570051" y="4241260"/>
            <a:ext cx="2286000" cy="486383"/>
          </a:xfrm>
          <a:prstGeom prst="straightConnector1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5865778" y="405643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Astragal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>
                <a:ea typeface="ＭＳ Ｐゴシック" pitchFamily="34" charset="-128"/>
              </a:rPr>
              <a:t>Hardware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354138"/>
            <a:ext cx="8224837" cy="472744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Make sure heavy gauge hardware is used (Construction Grade)</a:t>
            </a:r>
          </a:p>
          <a:p>
            <a:pPr lvl="1" eaLnBrk="1" hangingPunct="1">
              <a:defRPr/>
            </a:pPr>
            <a:r>
              <a:rPr lang="en-US" dirty="0" smtClean="0"/>
              <a:t>Hasp &amp; Staple</a:t>
            </a:r>
          </a:p>
          <a:p>
            <a:pPr lvl="1" eaLnBrk="1" hangingPunct="1">
              <a:defRPr/>
            </a:pPr>
            <a:r>
              <a:rPr lang="en-US" dirty="0" smtClean="0"/>
              <a:t>Hinges</a:t>
            </a:r>
          </a:p>
          <a:p>
            <a:pPr lvl="1" eaLnBrk="1" hangingPunct="1">
              <a:defRPr/>
            </a:pPr>
            <a:r>
              <a:rPr lang="en-US" dirty="0" smtClean="0"/>
              <a:t>Slide bolts</a:t>
            </a:r>
          </a:p>
          <a:p>
            <a:pPr lvl="2" eaLnBrk="1" hangingPunct="1">
              <a:defRPr/>
            </a:pPr>
            <a:endParaRPr lang="en-US" dirty="0" smtClean="0"/>
          </a:p>
          <a:p>
            <a:pPr lvl="2" eaLnBrk="1" hangingPunct="1">
              <a:defRPr/>
            </a:pPr>
            <a:endParaRPr lang="en-US" dirty="0" smtClean="0"/>
          </a:p>
          <a:p>
            <a:pPr lvl="2" eaLnBrk="1" hangingPunct="1">
              <a:defRPr/>
            </a:pPr>
            <a:endParaRPr lang="en-US" dirty="0" smtClean="0"/>
          </a:p>
          <a:p>
            <a:pPr lvl="2" eaLnBrk="1" hangingPunct="1">
              <a:defRPr/>
            </a:pPr>
            <a:endParaRPr lang="en-US" dirty="0" smtClean="0"/>
          </a:p>
          <a:p>
            <a:pPr lvl="2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4" name="Picture 3" descr="100_286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033" y="3492228"/>
            <a:ext cx="2931271" cy="2198453"/>
          </a:xfrm>
          <a:prstGeom prst="rect">
            <a:avLst/>
          </a:prstGeom>
        </p:spPr>
      </p:pic>
      <p:pic>
        <p:nvPicPr>
          <p:cNvPr id="5" name="Picture 4" descr="100_28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979" y="3521412"/>
            <a:ext cx="2866417" cy="214981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H="1">
            <a:off x="2461099" y="3151762"/>
            <a:ext cx="1254867" cy="1507787"/>
          </a:xfrm>
          <a:prstGeom prst="straightConnector1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5580434" y="2788596"/>
            <a:ext cx="1274323" cy="1342417"/>
          </a:xfrm>
          <a:prstGeom prst="straightConnector1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887182" y="2431915"/>
            <a:ext cx="1847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Welded hinge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73812" y="2866417"/>
            <a:ext cx="2863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Security pinned hinge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>
                <a:ea typeface="ＭＳ Ｐゴシック" pitchFamily="34" charset="-128"/>
              </a:rPr>
              <a:t>Hardware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354138"/>
            <a:ext cx="8224837" cy="5392245"/>
          </a:xfrm>
        </p:spPr>
        <p:txBody>
          <a:bodyPr/>
          <a:lstStyle/>
          <a:p>
            <a:pPr lvl="2" eaLnBrk="1" hangingPunct="1">
              <a:defRPr/>
            </a:pPr>
            <a:endParaRPr lang="en-US" dirty="0" smtClean="0"/>
          </a:p>
          <a:p>
            <a:pPr lvl="2" eaLnBrk="1" hangingPunct="1">
              <a:defRPr/>
            </a:pPr>
            <a:endParaRPr lang="en-US" dirty="0" smtClean="0"/>
          </a:p>
          <a:p>
            <a:pPr lvl="2" eaLnBrk="1" hangingPunct="1">
              <a:defRPr/>
            </a:pPr>
            <a:endParaRPr lang="en-US" dirty="0" smtClean="0"/>
          </a:p>
          <a:p>
            <a:pPr lvl="2" eaLnBrk="1" hangingPunct="1">
              <a:defRPr/>
            </a:pPr>
            <a:endParaRPr lang="en-US" dirty="0" smtClean="0"/>
          </a:p>
          <a:p>
            <a:pPr lvl="2" eaLnBrk="1" hangingPunct="1">
              <a:defRPr/>
            </a:pPr>
            <a:endParaRPr lang="en-US" dirty="0" smtClean="0"/>
          </a:p>
          <a:p>
            <a:pPr lvl="2" eaLnBrk="1" hangingPunct="1">
              <a:defRPr/>
            </a:pPr>
            <a:r>
              <a:rPr lang="en-US" dirty="0" smtClean="0"/>
              <a:t>Ensure all hardware is installed to preclude removal</a:t>
            </a:r>
            <a:endParaRPr lang="en-US" dirty="0" smtClean="0">
              <a:solidFill>
                <a:srgbClr val="003399"/>
              </a:solidFill>
            </a:endParaRPr>
          </a:p>
          <a:p>
            <a:pPr lvl="3" eaLnBrk="1" hangingPunct="1">
              <a:defRPr/>
            </a:pPr>
            <a:r>
              <a:rPr lang="en-US" sz="2400" dirty="0" smtClean="0">
                <a:effectLst/>
              </a:rPr>
              <a:t>Mounting hardware  should only be accessible from inside the protected space</a:t>
            </a:r>
          </a:p>
          <a:p>
            <a:pPr lvl="3" eaLnBrk="1" hangingPunct="1">
              <a:defRPr/>
            </a:pPr>
            <a:r>
              <a:rPr lang="en-US" sz="2400" dirty="0" smtClean="0">
                <a:effectLst/>
              </a:rPr>
              <a:t>Where hardware is accessible from the exterior, tamper proof hardware must be used or modified</a:t>
            </a: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8" name="Picture 7" descr="Hasp &amp; Staple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827" y="1429965"/>
            <a:ext cx="2373548" cy="1780161"/>
          </a:xfrm>
          <a:prstGeom prst="rect">
            <a:avLst/>
          </a:prstGeom>
        </p:spPr>
      </p:pic>
      <p:pic>
        <p:nvPicPr>
          <p:cNvPr id="10" name="Picture 9" descr="Hasp &amp; Staple 0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790" y="1429966"/>
            <a:ext cx="2373549" cy="1780162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flipH="1">
            <a:off x="6300281" y="1702341"/>
            <a:ext cx="956554" cy="512324"/>
          </a:xfrm>
          <a:prstGeom prst="straightConnector1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7256834" y="1274324"/>
            <a:ext cx="1887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Bolts peened to prevent removal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Locking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354592"/>
            <a:ext cx="8224837" cy="4727448"/>
          </a:xfrm>
        </p:spPr>
        <p:txBody>
          <a:bodyPr/>
          <a:lstStyle/>
          <a:p>
            <a:r>
              <a:rPr lang="en-US" dirty="0" smtClean="0"/>
              <a:t>Primary entry door are required to be equipped with one of the following</a:t>
            </a:r>
          </a:p>
          <a:p>
            <a:pPr lvl="1"/>
            <a:r>
              <a:rPr lang="en-US" dirty="0" smtClean="0"/>
              <a:t>Approved built in combination lock</a:t>
            </a:r>
          </a:p>
          <a:p>
            <a:pPr lvl="2"/>
            <a:r>
              <a:rPr lang="en-US" dirty="0" err="1" smtClean="0"/>
              <a:t>Kaba-Mas</a:t>
            </a:r>
            <a:r>
              <a:rPr lang="en-US" dirty="0" smtClean="0"/>
              <a:t> CDX-09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S&amp;G 2740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Approved combination padlock</a:t>
            </a:r>
          </a:p>
          <a:p>
            <a:pPr lvl="2"/>
            <a:r>
              <a:rPr lang="en-US" dirty="0" smtClean="0"/>
              <a:t>S&amp;G 8088</a:t>
            </a:r>
          </a:p>
          <a:p>
            <a:pPr lvl="1"/>
            <a:r>
              <a:rPr lang="en-US" dirty="0" smtClean="0"/>
              <a:t>Approved key operated padlock</a:t>
            </a:r>
          </a:p>
          <a:p>
            <a:pPr lvl="2"/>
            <a:r>
              <a:rPr lang="en-US" dirty="0" smtClean="0"/>
              <a:t>Key protection requirements, NISPOM 5-310</a:t>
            </a:r>
          </a:p>
        </p:txBody>
      </p:sp>
      <p:pic>
        <p:nvPicPr>
          <p:cNvPr id="4" name="Picture 3" descr="X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608" y="2500008"/>
            <a:ext cx="1144429" cy="856033"/>
          </a:xfrm>
          <a:prstGeom prst="rect">
            <a:avLst/>
          </a:prstGeom>
        </p:spPr>
      </p:pic>
      <p:pic>
        <p:nvPicPr>
          <p:cNvPr id="5" name="Picture 4" descr="S&amp;G 274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097" y="3219856"/>
            <a:ext cx="836579" cy="836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Locking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354592"/>
            <a:ext cx="8224837" cy="738664"/>
          </a:xfrm>
        </p:spPr>
        <p:txBody>
          <a:bodyPr/>
          <a:lstStyle/>
          <a:p>
            <a:r>
              <a:rPr lang="en-US" dirty="0" smtClean="0"/>
              <a:t>Additional doors shall be securable from inside the area using panic bars, slide bolts or locking bars</a:t>
            </a:r>
            <a:endParaRPr lang="en-US" dirty="0"/>
          </a:p>
        </p:txBody>
      </p:sp>
      <p:pic>
        <p:nvPicPr>
          <p:cNvPr id="6" name="Picture 5" descr="100_286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980" y="3037462"/>
            <a:ext cx="2549093" cy="2059832"/>
          </a:xfrm>
          <a:prstGeom prst="rect">
            <a:avLst/>
          </a:prstGeom>
        </p:spPr>
      </p:pic>
      <p:pic>
        <p:nvPicPr>
          <p:cNvPr id="7" name="Picture 6" descr="100_286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238" y="3031138"/>
            <a:ext cx="2764601" cy="2073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Access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354592"/>
            <a:ext cx="8224837" cy="4210383"/>
          </a:xfrm>
        </p:spPr>
        <p:txBody>
          <a:bodyPr/>
          <a:lstStyle/>
          <a:p>
            <a:r>
              <a:rPr lang="en-US" dirty="0" smtClean="0"/>
              <a:t>During hours when the closed area is occupied unauthorized access to the area must be controlled</a:t>
            </a:r>
          </a:p>
          <a:p>
            <a:pPr lvl="1"/>
            <a:r>
              <a:rPr lang="en-US" dirty="0" smtClean="0"/>
              <a:t>Methods that can be used</a:t>
            </a:r>
          </a:p>
          <a:p>
            <a:pPr lvl="2"/>
            <a:r>
              <a:rPr lang="en-US" dirty="0" smtClean="0"/>
              <a:t>Personnel controls</a:t>
            </a:r>
          </a:p>
          <a:p>
            <a:pPr lvl="2"/>
            <a:r>
              <a:rPr lang="en-US" dirty="0" smtClean="0"/>
              <a:t>Access control device</a:t>
            </a:r>
          </a:p>
          <a:p>
            <a:pPr lvl="3"/>
            <a:r>
              <a:rPr lang="en-US" sz="2400" dirty="0" smtClean="0">
                <a:effectLst/>
              </a:rPr>
              <a:t>Simplex lock</a:t>
            </a:r>
          </a:p>
          <a:p>
            <a:pPr lvl="2"/>
            <a:r>
              <a:rPr lang="en-US" dirty="0" smtClean="0"/>
              <a:t>Access control system</a:t>
            </a:r>
          </a:p>
          <a:p>
            <a:pPr lvl="3"/>
            <a:r>
              <a:rPr lang="en-US" sz="2400" dirty="0" smtClean="0">
                <a:effectLst/>
              </a:rPr>
              <a:t>Requires both badge &amp; pin</a:t>
            </a:r>
          </a:p>
          <a:p>
            <a:r>
              <a:rPr lang="en-US" dirty="0" smtClean="0"/>
              <a:t>Access control devices are not approved by themselves for securing an area when not occupied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Intrusion Detection System (IDS)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354592"/>
            <a:ext cx="8224837" cy="4875181"/>
          </a:xfrm>
        </p:spPr>
        <p:txBody>
          <a:bodyPr/>
          <a:lstStyle/>
          <a:p>
            <a:r>
              <a:rPr lang="en-US" dirty="0" smtClean="0"/>
              <a:t>An IDS is required for all closed areas protecting Secret or Top Secret material</a:t>
            </a:r>
          </a:p>
          <a:p>
            <a:pPr lvl="1"/>
            <a:r>
              <a:rPr lang="en-US" dirty="0" smtClean="0"/>
              <a:t>Closed area protecting material only classified to the Confidential level do not require an IDS but must meet all of the previous addressed construction requirements </a:t>
            </a:r>
          </a:p>
          <a:p>
            <a:r>
              <a:rPr lang="en-US" dirty="0" smtClean="0"/>
              <a:t>The IDS must be monitored by a central monitoring station</a:t>
            </a:r>
          </a:p>
          <a:p>
            <a:pPr lvl="1"/>
            <a:r>
              <a:rPr lang="en-US" smtClean="0"/>
              <a:t>Government Contractor </a:t>
            </a:r>
            <a:r>
              <a:rPr lang="en-US" dirty="0" smtClean="0"/>
              <a:t>Monitoring Station (GCMS)</a:t>
            </a:r>
          </a:p>
          <a:p>
            <a:pPr lvl="1"/>
            <a:r>
              <a:rPr lang="en-US" dirty="0" smtClean="0"/>
              <a:t>Cleared commercial central station</a:t>
            </a:r>
          </a:p>
          <a:p>
            <a:pPr lvl="1"/>
            <a:r>
              <a:rPr lang="en-US" dirty="0" smtClean="0"/>
              <a:t>Cleared protective signal service station</a:t>
            </a:r>
          </a:p>
          <a:p>
            <a:pPr lvl="1"/>
            <a:r>
              <a:rPr lang="en-US" dirty="0" smtClean="0"/>
              <a:t>Cleared residential monitoring station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Intrusion Detection System (IDS)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354592"/>
            <a:ext cx="8224837" cy="2363724"/>
          </a:xfrm>
        </p:spPr>
        <p:txBody>
          <a:bodyPr/>
          <a:lstStyle/>
          <a:p>
            <a:r>
              <a:rPr lang="en-US" dirty="0" smtClean="0"/>
              <a:t>Approved IDS systems must meet Underwriter Laboratories (U.L.) 2050 standards</a:t>
            </a:r>
          </a:p>
          <a:p>
            <a:r>
              <a:rPr lang="en-US" dirty="0" smtClean="0"/>
              <a:t>Alarm service company installing the system must be a U.L. certified installer</a:t>
            </a:r>
          </a:p>
          <a:p>
            <a:r>
              <a:rPr lang="en-US" dirty="0" smtClean="0"/>
              <a:t>Installation of the IDS must meet “Extent 3” which requires all accessible openings to be monitored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28" y="2620690"/>
            <a:ext cx="8234160" cy="738664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60375" y="449263"/>
            <a:ext cx="7294563" cy="554037"/>
          </a:xfrm>
        </p:spPr>
        <p:txBody>
          <a:bodyPr>
            <a:spAutoFit/>
          </a:bodyPr>
          <a:lstStyle/>
          <a:p>
            <a:pPr algn="ctr" eaLnBrk="1" hangingPunct="1"/>
            <a:r>
              <a:rPr lang="en-US" dirty="0" smtClean="0">
                <a:ea typeface="ＭＳ Ｐゴシック" pitchFamily="34" charset="-128"/>
              </a:rPr>
              <a:t>What Are the Requirements?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11285" y="1354138"/>
            <a:ext cx="8511702" cy="4579715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Basic Closed Area requirements are outlined in NISPOM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Chapter 5, Section 8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Closed areas are constructed to protect classified assets that can not be stored in approved GSA safes primarily due to their size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Questions you should ask yourself when constructing a closed area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What is the area going to be used for?</a:t>
            </a:r>
          </a:p>
          <a:p>
            <a:pPr lvl="2" eaLnBrk="1" hangingPunct="1"/>
            <a:r>
              <a:rPr lang="en-US" dirty="0" smtClean="0">
                <a:ea typeface="ＭＳ Ｐゴシック" pitchFamily="34" charset="-128"/>
              </a:rPr>
              <a:t>Protection of hardware</a:t>
            </a:r>
          </a:p>
          <a:p>
            <a:pPr lvl="2" eaLnBrk="1" hangingPunct="1"/>
            <a:r>
              <a:rPr lang="en-US" dirty="0" smtClean="0">
                <a:ea typeface="ＭＳ Ｐゴシック" pitchFamily="34" charset="-128"/>
              </a:rPr>
              <a:t>Discussions</a:t>
            </a:r>
          </a:p>
          <a:p>
            <a:pPr lvl="2" eaLnBrk="1" hangingPunct="1"/>
            <a:r>
              <a:rPr lang="en-US" dirty="0" smtClean="0">
                <a:ea typeface="ＭＳ Ｐゴシック" pitchFamily="34" charset="-128"/>
              </a:rPr>
              <a:t>Classified computer processing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ea typeface="ＭＳ Ｐゴシック" pitchFamily="34" charset="-128"/>
              </a:rPr>
              <a:t>What Are the Requirements?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354592"/>
            <a:ext cx="8224837" cy="3397853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Different requirements may drive additional considerations when building the area</a:t>
            </a:r>
          </a:p>
          <a:p>
            <a:pPr lvl="2" eaLnBrk="1" hangingPunct="1"/>
            <a:r>
              <a:rPr lang="en-US" dirty="0" smtClean="0">
                <a:ea typeface="ＭＳ Ｐゴシック" pitchFamily="34" charset="-128"/>
              </a:rPr>
              <a:t>Sound considerations</a:t>
            </a:r>
          </a:p>
          <a:p>
            <a:pPr lvl="2" eaLnBrk="1" hangingPunct="1"/>
            <a:r>
              <a:rPr lang="en-US" dirty="0" smtClean="0">
                <a:ea typeface="ＭＳ Ｐゴシック" pitchFamily="34" charset="-128"/>
              </a:rPr>
              <a:t>Visual access</a:t>
            </a:r>
          </a:p>
          <a:p>
            <a:pPr lvl="2" eaLnBrk="1" hangingPunct="1"/>
            <a:r>
              <a:rPr lang="en-US" dirty="0" smtClean="0">
                <a:ea typeface="ＭＳ Ｐゴシック" pitchFamily="34" charset="-128"/>
              </a:rPr>
              <a:t>Size of material</a:t>
            </a:r>
          </a:p>
          <a:p>
            <a:pPr lvl="2" eaLnBrk="1" hangingPunct="1"/>
            <a:r>
              <a:rPr lang="en-US" dirty="0" smtClean="0">
                <a:ea typeface="ＭＳ Ｐゴシック" pitchFamily="34" charset="-128"/>
              </a:rPr>
              <a:t>Movement of equipment in/out of area</a:t>
            </a:r>
          </a:p>
          <a:p>
            <a:pPr eaLnBrk="1" hangingPunct="1"/>
            <a:endParaRPr lang="en-US" dirty="0" smtClean="0">
              <a:ea typeface="ＭＳ Ｐゴシック" pitchFamily="34" charset="-128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>
                <a:ea typeface="ＭＳ Ｐゴシック" pitchFamily="34" charset="-128"/>
              </a:rPr>
              <a:t>Walls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61963" y="1354138"/>
            <a:ext cx="8224837" cy="4949047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Wall construction material must offer resistance and be capable of showing evidence of unauthorized entry or removal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Concrete block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Gypsum board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Insert type panels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Other non-conventional items like opaque glass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Perimeter walls must to extend to the true ceiling of the area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Walls can be constructed of non-opaque material if visual access is not a factor </a:t>
            </a:r>
          </a:p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>
                <a:ea typeface="ＭＳ Ｐゴシック" pitchFamily="34" charset="-128"/>
              </a:rPr>
              <a:t>Ceilings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61963" y="1354138"/>
            <a:ext cx="8224837" cy="347172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True ceiling shall be constructed of similar type materials as walls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Wire mesh or other non-opaque material that offers similar resistance and evidence of unauthorized entry may be used when visual access to classified is not a factor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The use of ceiling tile clips to re-enforce a false ceiling may no longer be used in lieu of extending walls to the true ceiling deck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>
                <a:ea typeface="ＭＳ Ｐゴシック" pitchFamily="34" charset="-128"/>
              </a:rPr>
              <a:t>Windows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354138"/>
            <a:ext cx="8224837" cy="5318379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Can my closed area have windows?</a:t>
            </a:r>
          </a:p>
          <a:p>
            <a:pPr lvl="1" eaLnBrk="1" hangingPunct="1">
              <a:defRPr/>
            </a:pPr>
            <a:r>
              <a:rPr lang="en-US" dirty="0" smtClean="0"/>
              <a:t>Yes, however additional considerations must be taken</a:t>
            </a:r>
          </a:p>
          <a:p>
            <a:pPr lvl="2" eaLnBrk="1" hangingPunct="1">
              <a:defRPr/>
            </a:pPr>
            <a:r>
              <a:rPr lang="en-US" dirty="0" smtClean="0"/>
              <a:t>Windows that can be opened or are less than 18 feet from an access point must be protected</a:t>
            </a:r>
          </a:p>
          <a:p>
            <a:pPr lvl="3" eaLnBrk="1" hangingPunct="1">
              <a:defRPr/>
            </a:pPr>
            <a:r>
              <a:rPr lang="en-US" sz="2400" dirty="0" smtClean="0">
                <a:effectLst/>
              </a:rPr>
              <a:t>18 Gauge expanded metal</a:t>
            </a:r>
          </a:p>
          <a:p>
            <a:pPr lvl="3" eaLnBrk="1" hangingPunct="1">
              <a:defRPr/>
            </a:pPr>
            <a:r>
              <a:rPr lang="en-US" sz="2400" dirty="0" smtClean="0">
                <a:effectLst/>
              </a:rPr>
              <a:t>½ inch bars no more than 6 inches apart with cross bars to prevent spreading</a:t>
            </a:r>
          </a:p>
          <a:p>
            <a:pPr lvl="2" eaLnBrk="1" hangingPunct="1">
              <a:defRPr/>
            </a:pPr>
            <a:r>
              <a:rPr lang="en-US" dirty="0" smtClean="0"/>
              <a:t>Visual factors must also be taken into consideration</a:t>
            </a:r>
          </a:p>
          <a:p>
            <a:pPr lvl="3" eaLnBrk="1" hangingPunct="1">
              <a:defRPr/>
            </a:pPr>
            <a:r>
              <a:rPr lang="en-US" sz="2400" dirty="0" smtClean="0">
                <a:effectLst/>
              </a:rPr>
              <a:t>Drapes, blinds or other practical methods to prevent visual access must be employed 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>
                <a:ea typeface="ＭＳ Ｐゴシック" pitchFamily="34" charset="-128"/>
              </a:rPr>
              <a:t>Windows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61963" y="1354138"/>
            <a:ext cx="8224837" cy="4432300"/>
          </a:xfrm>
        </p:spPr>
        <p:txBody>
          <a:bodyPr/>
          <a:lstStyle/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Windows must remain closed during non working hours and securely fastened to preclude surreptitious entry at all times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Windows that cannot be opened should also be afforded a level of protection</a:t>
            </a:r>
          </a:p>
          <a:p>
            <a:pPr lvl="2" eaLnBrk="1" hangingPunct="1"/>
            <a:r>
              <a:rPr lang="en-US" dirty="0" smtClean="0">
                <a:ea typeface="ＭＳ Ｐゴシック" pitchFamily="34" charset="-128"/>
              </a:rPr>
              <a:t>Motion protection</a:t>
            </a:r>
          </a:p>
          <a:p>
            <a:pPr lvl="2" eaLnBrk="1" hangingPunct="1"/>
            <a:r>
              <a:rPr lang="en-US" dirty="0" smtClean="0">
                <a:ea typeface="ＭＳ Ｐゴシック" pitchFamily="34" charset="-128"/>
              </a:rPr>
              <a:t>Glass breaks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Windows that are greater than 18 feet from an access point require no additional physical protection</a:t>
            </a:r>
          </a:p>
          <a:p>
            <a:pPr lvl="2" eaLnBrk="1" hangingPunct="1"/>
            <a:r>
              <a:rPr lang="en-US" dirty="0" smtClean="0">
                <a:ea typeface="ＭＳ Ｐゴシック" pitchFamily="34" charset="-128"/>
              </a:rPr>
              <a:t>Visual factors should still be considered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Miscellaneous openings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354592"/>
            <a:ext cx="8224837" cy="4358116"/>
          </a:xfrm>
        </p:spPr>
        <p:txBody>
          <a:bodyPr/>
          <a:lstStyle/>
          <a:p>
            <a:r>
              <a:rPr lang="en-US" dirty="0" smtClean="0"/>
              <a:t>Miscellaneous openings over 96 square inches, or greater and over 6 inches at their smallest dimension require the installation of one of the following</a:t>
            </a:r>
          </a:p>
          <a:p>
            <a:pPr lvl="1"/>
            <a:r>
              <a:rPr lang="en-US" dirty="0" smtClean="0"/>
              <a:t>½ inch diameter steel bars with maximum space between bars no greater than 6 inches</a:t>
            </a:r>
          </a:p>
          <a:p>
            <a:pPr lvl="1"/>
            <a:r>
              <a:rPr lang="en-US" dirty="0" smtClean="0"/>
              <a:t>Grills consisting of 18 gauge expanded metal, wire mesh or equivalent gauge commercial metal duct barrier</a:t>
            </a:r>
          </a:p>
          <a:p>
            <a:r>
              <a:rPr lang="en-US" dirty="0" smtClean="0"/>
              <a:t>Barriers must be installed in a manner that prevents removal from outside the area</a:t>
            </a:r>
          </a:p>
          <a:p>
            <a:pPr lvl="1"/>
            <a:r>
              <a:rPr lang="en-US" dirty="0" smtClean="0"/>
              <a:t>Welded or pop riveted to the duct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Miscellaneous openings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354592"/>
            <a:ext cx="8224837" cy="5022914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Inspection ports in HVAC ducts should be installed to allow inspection of security screens</a:t>
            </a:r>
          </a:p>
          <a:p>
            <a:r>
              <a:rPr lang="en-US" dirty="0" smtClean="0"/>
              <a:t>Inspection ports should be on the portion of the duct inside the closed area</a:t>
            </a:r>
          </a:p>
          <a:p>
            <a:r>
              <a:rPr lang="en-US" dirty="0" smtClean="0"/>
              <a:t>An approved IDS system (motion detection) may be used in lieu of a barrier</a:t>
            </a:r>
            <a:endParaRPr lang="en-US" dirty="0"/>
          </a:p>
        </p:txBody>
      </p:sp>
      <p:pic>
        <p:nvPicPr>
          <p:cNvPr id="5" name="Picture 4" descr="Temp 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861" y="1507787"/>
            <a:ext cx="2697804" cy="2023353"/>
          </a:xfrm>
          <a:prstGeom prst="rect">
            <a:avLst/>
          </a:prstGeom>
        </p:spPr>
      </p:pic>
      <p:pic>
        <p:nvPicPr>
          <p:cNvPr id="6" name="Picture 5" descr="100_286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809" y="1468876"/>
            <a:ext cx="2697804" cy="2023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M White">
  <a:themeElements>
    <a:clrScheme name="Custom 28">
      <a:dk1>
        <a:srgbClr val="000000"/>
      </a:dk1>
      <a:lt1>
        <a:srgbClr val="000000"/>
      </a:lt1>
      <a:dk2>
        <a:srgbClr val="003399"/>
      </a:dk2>
      <a:lt2>
        <a:srgbClr val="FFFFFF"/>
      </a:lt2>
      <a:accent1>
        <a:srgbClr val="3366CC"/>
      </a:accent1>
      <a:accent2>
        <a:srgbClr val="6EB82D"/>
      </a:accent2>
      <a:accent3>
        <a:srgbClr val="E5642D"/>
      </a:accent3>
      <a:accent4>
        <a:srgbClr val="0097BE"/>
      </a:accent4>
      <a:accent5>
        <a:srgbClr val="9933FF"/>
      </a:accent5>
      <a:accent6>
        <a:srgbClr val="009945"/>
      </a:accent6>
      <a:hlink>
        <a:srgbClr val="92002B"/>
      </a:hlink>
      <a:folHlink>
        <a:srgbClr val="33CCFF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>
                <a:gamma/>
                <a:shade val="46275"/>
                <a:invGamma/>
              </a:schemeClr>
            </a:gs>
            <a:gs pos="100000">
              <a:schemeClr val="accent1"/>
            </a:gs>
          </a:gsLst>
          <a:lin ang="5400000" scaled="1"/>
        </a:gradFill>
        <a:ln w="12700" cap="flat" cmpd="sng" algn="ctr">
          <a:solidFill>
            <a:srgbClr val="6699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rgbClr val="FAFD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>
                <a:gamma/>
                <a:shade val="46275"/>
                <a:invGamma/>
              </a:schemeClr>
            </a:gs>
            <a:gs pos="100000">
              <a:schemeClr val="accent1"/>
            </a:gs>
          </a:gsLst>
          <a:lin ang="5400000" scaled="1"/>
        </a:gradFill>
        <a:ln w="12700" cap="flat" cmpd="sng" algn="ctr">
          <a:solidFill>
            <a:srgbClr val="6699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rgbClr val="FAFD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2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chemeClr val="tx1"/>
            </a:solidFill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279F"/>
        </a:dk2>
        <a:lt2>
          <a:srgbClr val="FFFFFF"/>
        </a:lt2>
        <a:accent1>
          <a:srgbClr val="0000FF"/>
        </a:accent1>
        <a:accent2>
          <a:srgbClr val="00AE00"/>
        </a:accent2>
        <a:accent3>
          <a:srgbClr val="AAACCD"/>
        </a:accent3>
        <a:accent4>
          <a:srgbClr val="DADADA"/>
        </a:accent4>
        <a:accent5>
          <a:srgbClr val="AAAAFF"/>
        </a:accent5>
        <a:accent6>
          <a:srgbClr val="009D00"/>
        </a:accent6>
        <a:hlink>
          <a:srgbClr val="9933FF"/>
        </a:hlink>
        <a:folHlink>
          <a:srgbClr val="33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000000"/>
        </a:dk1>
        <a:lt1>
          <a:srgbClr val="FFFFFF"/>
        </a:lt1>
        <a:dk2>
          <a:srgbClr val="00279F"/>
        </a:dk2>
        <a:lt2>
          <a:srgbClr val="FFFFFF"/>
        </a:lt2>
        <a:accent1>
          <a:srgbClr val="6699FF"/>
        </a:accent1>
        <a:accent2>
          <a:srgbClr val="00AE00"/>
        </a:accent2>
        <a:accent3>
          <a:srgbClr val="AAACCD"/>
        </a:accent3>
        <a:accent4>
          <a:srgbClr val="DADADA"/>
        </a:accent4>
        <a:accent5>
          <a:srgbClr val="B8CAFF"/>
        </a:accent5>
        <a:accent6>
          <a:srgbClr val="009D00"/>
        </a:accent6>
        <a:hlink>
          <a:srgbClr val="9933FF"/>
        </a:hlink>
        <a:folHlink>
          <a:srgbClr val="33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(2007).potx</Template>
  <TotalTime>601</TotalTime>
  <Pages>2</Pages>
  <Words>890</Words>
  <Application>Microsoft Office PowerPoint</Application>
  <PresentationFormat>On-screen Show (4:3)</PresentationFormat>
  <Paragraphs>127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LM White</vt:lpstr>
      <vt:lpstr>Closed Area Construction </vt:lpstr>
      <vt:lpstr>What Are the Requirements?</vt:lpstr>
      <vt:lpstr>What Are the Requirements?</vt:lpstr>
      <vt:lpstr>Walls</vt:lpstr>
      <vt:lpstr>Ceilings</vt:lpstr>
      <vt:lpstr>Windows</vt:lpstr>
      <vt:lpstr>Windows</vt:lpstr>
      <vt:lpstr>Miscellaneous openings</vt:lpstr>
      <vt:lpstr>Miscellaneous openings</vt:lpstr>
      <vt:lpstr>Doors</vt:lpstr>
      <vt:lpstr>Doors</vt:lpstr>
      <vt:lpstr>Hardware</vt:lpstr>
      <vt:lpstr>Hardware</vt:lpstr>
      <vt:lpstr>Locking devices</vt:lpstr>
      <vt:lpstr>Locking devices</vt:lpstr>
      <vt:lpstr>Access control</vt:lpstr>
      <vt:lpstr>Intrusion Detection System (IDS)</vt:lpstr>
      <vt:lpstr>Intrusion Detection System (IDS)</vt:lpstr>
      <vt:lpstr>Questions?</vt:lpstr>
      <vt:lpstr>PowerPoint Presentation</vt:lpstr>
    </vt:vector>
  </TitlesOfParts>
  <Company>Lockheed Martin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Sylvia Morgan</dc:creator>
  <cp:lastModifiedBy>Office of Research</cp:lastModifiedBy>
  <cp:revision>80</cp:revision>
  <cp:lastPrinted>2009-04-22T19:24:48Z</cp:lastPrinted>
  <dcterms:created xsi:type="dcterms:W3CDTF">2010-08-10T16:53:37Z</dcterms:created>
  <dcterms:modified xsi:type="dcterms:W3CDTF">2012-12-21T16:38:55Z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Author">
    <vt:lpwstr>ACCT03\59274</vt:lpwstr>
  </property>
  <property fmtid="{D5CDD505-2E9C-101B-9397-08002B2CF9AE}" pid="3" name="Document Sensitivity">
    <vt:lpwstr>1</vt:lpwstr>
  </property>
  <property fmtid="{D5CDD505-2E9C-101B-9397-08002B2CF9AE}" pid="4" name="ThirdParty">
    <vt:lpwstr/>
  </property>
  <property fmtid="{D5CDD505-2E9C-101B-9397-08002B2CF9AE}" pid="5" name="OCI Restriction">
    <vt:bool>false</vt:bool>
  </property>
  <property fmtid="{D5CDD505-2E9C-101B-9397-08002B2CF9AE}" pid="6" name="OCI Additional Info">
    <vt:lpwstr/>
  </property>
  <property fmtid="{D5CDD505-2E9C-101B-9397-08002B2CF9AE}" pid="7" name="Allow Header Overwrite">
    <vt:bool>true</vt:bool>
  </property>
  <property fmtid="{D5CDD505-2E9C-101B-9397-08002B2CF9AE}" pid="8" name="Allow Footer Overwrite">
    <vt:bool>true</vt:bool>
  </property>
  <property fmtid="{D5CDD505-2E9C-101B-9397-08002B2CF9AE}" pid="9" name="Multiple Selected">
    <vt:lpwstr>-1</vt:lpwstr>
  </property>
  <property fmtid="{D5CDD505-2E9C-101B-9397-08002B2CF9AE}" pid="10" name="SIPLongWording">
    <vt:lpwstr/>
  </property>
</Properties>
</file>